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10362895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400"/>
              </a:spcAft>
              <a:defRPr sz="1100" b="1">
                <a:solidFill>
                  <a:srgbClr val="EA580C"/>
                </a:solidFill>
                <a:latin typeface="Arial"/>
              </a:defRPr>
            </a:pPr>
            <a:r>
              <a:t>ENTERPRISE IT &amp; NETWORK INFRASTRUCTURE SHARING KNOWLEDGE | PRESALES TECHNICAL BRIEFING</a:t>
            </a:r>
          </a:p>
          <a:p>
            <a:pPr>
              <a:spcAft>
                <a:spcPts val="1200"/>
              </a:spcAft>
              <a:defRPr sz="2800" b="1">
                <a:solidFill>
                  <a:srgbClr val="FFFFFF"/>
                </a:solidFill>
                <a:latin typeface="Arial"/>
              </a:defRPr>
            </a:pPr>
            <a:r>
              <a:t>Autonomous Drone Ecosystem &amp;</a:t>
            </a:r>
            <a:br/>
            <a:r>
              <a:t>IoT LoRa Architecture for Wildfire Mitigation</a:t>
            </a:r>
          </a:p>
          <a:p>
            <a:pPr>
              <a:spcAft>
                <a:spcPts val="2800"/>
              </a:spcAft>
              <a:defRPr sz="1400">
                <a:solidFill>
                  <a:srgbClr val="94A3B8"/>
                </a:solidFill>
                <a:latin typeface="Calibri"/>
              </a:defRPr>
            </a:pPr>
            <a:r>
              <a:t>Technical Deep Dive: Airframes, Thermal Payloads, Edge AI Chipsets, LoRaWAN Telemetry, 5G/Starlink Backhaul, Tactical Storage &amp; Central C2 Platform</a:t>
            </a:r>
          </a:p>
          <a:p>
            <a:pPr>
              <a:defRPr sz="1100" b="1">
                <a:solidFill>
                  <a:srgbClr val="0284C7"/>
                </a:solidFill>
                <a:latin typeface="Calibri"/>
              </a:defRPr>
            </a:pPr>
            <a:r>
              <a:t>Target Audience: Internal IT, Network, Storage &amp; Cloud Pre-sales Teams | Duration: 30 - 60 Minutes Executive Session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EDGE COMPUTE &amp; SILICON ARCHITECTURE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High-Throughput Silicon on the Edge: Processing Computer Vision Mid-Flight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Comparative architecture of embedded SoCs, neural processing units (NPUs), and onboard computers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08760"/>
          <a:ext cx="1072865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011680"/>
                <a:gridCol w="1645920"/>
                <a:gridCol w="1463040"/>
                <a:gridCol w="1645920"/>
                <a:gridCol w="1767535"/>
              </a:tblGrid>
              <a:tr h="850392"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Chipset / SoC Platform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Architecture &amp; Compute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AI Inference Power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Power Budget (TDP)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Video Encode / Decode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Forestry Edge Application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NVIDIA Jetson Orin Nano / NX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Arm Cortex-A78AE +</a:t>
                      </a:r>
                      <a:br/>
                      <a:r>
                        <a:t>NVIDIA Ampere GPU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40 - 100 TOPS</a:t>
                      </a:r>
                      <a:br/>
                      <a:r>
                        <a:t>(INT8 Sparse)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10W - 25W</a:t>
                      </a:r>
                      <a:br/>
                      <a:r>
                        <a:t>(Ultra-compact)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Up to 4K60 H.264/H.265</a:t>
                      </a:r>
                      <a:br/>
                      <a:r>
                        <a:t>multi-stream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Real-time YOLOv8 smoke/fire detection onboard tactical drones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NVIDIA Jetson AGX Orin Industrial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12-core Arm CPU +</a:t>
                      </a:r>
                      <a:br/>
                      <a:r>
                        <a:t>2048-core Ampere GPU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275 TOPS</a:t>
                      </a:r>
                      <a:br/>
                      <a:r>
                        <a:t>(Extended Temp)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40W - 75W</a:t>
                      </a:r>
                      <a:br/>
                      <a:r>
                        <a:t>(Ruggedized)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8x 4K30 Decode +</a:t>
                      </a:r>
                      <a:br/>
                      <a:r>
                        <a:t>4x 4K60 Encode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Command vehicle edge server; multi-drone video AI analytics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Ambarella CV52 / CV72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Dual Arm Cortex-A53 +</a:t>
                      </a:r>
                      <a:br/>
                      <a:r>
                        <a:t>CVflow 3.0 NPU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Up to 32 eTOPS</a:t>
                      </a:r>
                      <a:br/>
                      <a:r>
                        <a:t>(Computer Vision)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4W - 8W</a:t>
                      </a:r>
                      <a:br/>
                      <a:r>
                        <a:t>(Ultra-low power)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Dual 4K HDR +</a:t>
                      </a:r>
                      <a:br/>
                      <a:r>
                        <a:t>Advanced ISP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Direct integration inside smart gimbal cameras &amp; thermal cores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Qualcomm Flight RB5 5G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Qualcomm Kryo 585 CPU</a:t>
                      </a:r>
                      <a:br/>
                      <a:r>
                        <a:t>+ Hexagon 698 DSP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15 TOPS AI Engine</a:t>
                      </a:r>
                      <a:br/>
                      <a:r>
                        <a:t>+ Integrated 5G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12W - 15W</a:t>
                      </a:r>
                      <a:br/>
                      <a:r>
                        <a:t>(Flight controller)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8K30 / 4K120 Video,</a:t>
                      </a:r>
                      <a:br/>
                      <a:r>
                        <a:t>Spectra 480 ISP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All-in-one flight autonomy, AI tracking, and native 5G telemetry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NVIDIA Jetson Orin is the industry de facto standard for onboard AI inference due to TensorRT optimization, CUDA maturity, and thermal reliability.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COMPUTER VISION &amp; AI INFERENCE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Edge Computer Vision Pipeline: Differentiating Smoke from Fog, Dust, and Cloud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How deep learning models run on edge video streams to eliminate false positives and alert C2 in &lt;50ms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[ALGORITHM] </a:t>
            </a:r>
            <a:r>
              <a:rPr sz="1200" b="1">
                <a:solidFill>
                  <a:srgbClr val="0F2042"/>
                </a:solidFill>
                <a:latin typeface="Arial"/>
              </a:rPr>
              <a:t>1. Deep Learning Model Pipeline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Architecture: </a:t>
            </a:r>
            <a:r>
              <a:rPr>
                <a:solidFill>
                  <a:srgbClr val="1E293B"/>
                </a:solidFill>
              </a:rPr>
              <a:t>YOLOv8x / YOLOv10 fine-tuned on custom forestry datasets (250,000+ aerial smoke &amp; fire images).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Multi-Class Detection: </a:t>
            </a:r>
            <a:r>
              <a:rPr>
                <a:solidFill>
                  <a:srgbClr val="1E293B"/>
                </a:solidFill>
              </a:rPr>
              <a:t>Classes: Early Gray Smoke, Black Chemical Smoke, Open Flame, Peat Smolder, Dust Plume, Morning Fog.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Temporal Flow Tracking: </a:t>
            </a:r>
            <a:r>
              <a:rPr>
                <a:solidFill>
                  <a:srgbClr val="1E293B"/>
                </a:solidFill>
              </a:rPr>
              <a:t>Optical flow algorithms analyze plume expansion dynamics; static fog is discarded based on velocity vectors.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TensorRT Optimization: </a:t>
            </a:r>
            <a:r>
              <a:rPr>
                <a:solidFill>
                  <a:srgbClr val="1E293B"/>
                </a:solidFill>
              </a:rPr>
              <a:t>FP16/INT8 quantization delivers 45 FPS inference at 1080p on Jetson Orin NX (latency &lt;22ms).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[SENSOR FUSION] </a:t>
            </a:r>
            <a:r>
              <a:rPr sz="1200" b="1">
                <a:solidFill>
                  <a:srgbClr val="0F2042"/>
                </a:solidFill>
                <a:latin typeface="Arial"/>
              </a:rPr>
              <a:t>2. Dual-Spectrum Verification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Visible RGB Stream: </a:t>
            </a:r>
            <a:r>
              <a:rPr>
                <a:solidFill>
                  <a:srgbClr val="1E293B"/>
                </a:solidFill>
              </a:rPr>
              <a:t>Analyzes smoke plume color, volumetric expansion rate, and visual transparency.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Thermal IR Stream: </a:t>
            </a:r>
            <a:r>
              <a:rPr>
                <a:solidFill>
                  <a:srgbClr val="1E293B"/>
                </a:solidFill>
              </a:rPr>
              <a:t>Measures core heat intensity; filters out sun reflections on tin roofs or agricultural dust.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Cross-Spectral Fusion: </a:t>
            </a:r>
            <a:r>
              <a:rPr>
                <a:solidFill>
                  <a:srgbClr val="1E293B"/>
                </a:solidFill>
              </a:rPr>
              <a:t>Incident declared ONLY when visual smoke vector aligns with a thermal heat anomaly (&gt;60°C).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False Positive Reduction: </a:t>
            </a:r>
            <a:r>
              <a:rPr>
                <a:solidFill>
                  <a:srgbClr val="1E293B"/>
                </a:solidFill>
              </a:rPr>
              <a:t>Reduces false alarm rate by &gt;98.5% compared to single-camera optical systems.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Night Vision Mode: </a:t>
            </a:r>
            <a:r>
              <a:rPr>
                <a:solidFill>
                  <a:srgbClr val="1E293B"/>
                </a:solidFill>
              </a:rPr>
              <a:t>Automatically switches to pure thermal edge gradient detection during low-light hours.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[TELEMETRY] </a:t>
            </a:r>
            <a:r>
              <a:rPr sz="1200" b="1">
                <a:solidFill>
                  <a:srgbClr val="0F2042"/>
                </a:solidFill>
                <a:latin typeface="Arial"/>
              </a:rPr>
              <a:t>3. Alert Metadata Generation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Lightweight JSON Telemetry: </a:t>
            </a:r>
            <a:r>
              <a:rPr>
                <a:solidFill>
                  <a:srgbClr val="1E293B"/>
                </a:solidFill>
              </a:rPr>
              <a:t>Edge AI generates structured alert packets containing bounding box, GPS coordinate, confidence score, and timestamp.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Bandwidth Efficiency: </a:t>
            </a:r>
            <a:r>
              <a:rPr>
                <a:solidFill>
                  <a:srgbClr val="1E293B"/>
                </a:solidFill>
              </a:rPr>
              <a:t>Alert telemetry requires &lt;5 KB payload; transmitted instantly over LoRa/cellular even when video is degraded.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Thumbnail Snapshot: </a:t>
            </a:r>
            <a:r>
              <a:rPr>
                <a:solidFill>
                  <a:srgbClr val="1E293B"/>
                </a:solidFill>
              </a:rPr>
              <a:t>Captures high-res compressed JPEG preview with overlaid bounding box for quick dispatcher review.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Automated API Trigger: </a:t>
            </a:r>
            <a:r>
              <a:rPr>
                <a:solidFill>
                  <a:srgbClr val="1E293B"/>
                </a:solidFill>
              </a:rPr>
              <a:t>Pushes incident event into enterprise GIS database via MQTT/REST within 1.2 seconds.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Edge AI processes high-resolution video directly on the drone, transmitting instant actionable telemetry without saturating remote backhaul bandwidth.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AUTONOMY &amp; FLIGHT CONTROLLER STACK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Flight Controller &amp; Autonomy Architecture: Redundancy, RTK, and Fail-Safes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Hardware flight controllers, real-time operating systems (RTOS), and multi-constellation RTK positioning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[AVIONICS] </a:t>
            </a:r>
            <a:r>
              <a:rPr sz="1200" b="1">
                <a:solidFill>
                  <a:srgbClr val="0F2042"/>
                </a:solidFill>
                <a:latin typeface="Arial"/>
              </a:rPr>
              <a:t>1. Flight Controller Hardware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Core Processing: </a:t>
            </a:r>
            <a:r>
              <a:rPr>
                <a:solidFill>
                  <a:srgbClr val="1E293B"/>
                </a:solidFill>
              </a:rPr>
              <a:t>High-reliability dual/triple Arm Cortex-M7 (STM32H753) running NuttX / PX4 RTOS at 480 MHz.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Triple IMU Redundancy: </a:t>
            </a:r>
            <a:r>
              <a:rPr>
                <a:solidFill>
                  <a:srgbClr val="1E293B"/>
                </a:solidFill>
              </a:rPr>
              <a:t>3x Accelerometers, 3x Gyroscopes, 2x Barometers isolated in temperature-controlled dampening chambers.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Auterion Skynode: </a:t>
            </a:r>
            <a:r>
              <a:rPr>
                <a:solidFill>
                  <a:srgbClr val="1E293B"/>
                </a:solidFill>
              </a:rPr>
              <a:t>Integrated mission computer + flight controller + LTE modem in a single SWaP-optimized avionics module.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MAVLink v2 Protocol: </a:t>
            </a:r>
            <a:r>
              <a:rPr>
                <a:solidFill>
                  <a:srgbClr val="1E293B"/>
                </a:solidFill>
              </a:rPr>
              <a:t>Standardized micro air vehicle communication protocol for telemetry and mission commands.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[RTK ACCURACY] </a:t>
            </a:r>
            <a:r>
              <a:rPr sz="1200" b="1">
                <a:solidFill>
                  <a:srgbClr val="0F2042"/>
                </a:solidFill>
                <a:latin typeface="Arial"/>
              </a:rPr>
              <a:t>2. Centimeter RTK Positioning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Multi-Constellation GNSS: </a:t>
            </a:r>
            <a:r>
              <a:rPr>
                <a:solidFill>
                  <a:srgbClr val="1E293B"/>
                </a:solidFill>
              </a:rPr>
              <a:t>Simultaneous tracking of GPS L1/L2/L5, GLONASS G1/G2, Galileo E1/E5, and BeiDou B1/B2/B3.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D-RTK 2 Base Station: </a:t>
            </a:r>
            <a:r>
              <a:rPr>
                <a:solidFill>
                  <a:srgbClr val="1E293B"/>
                </a:solidFill>
              </a:rPr>
              <a:t>Differential corrections broadcast over 2.4GHz / 4G NTRIP delivering 1cm + 1ppm horizontal accuracy.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Exact Geotagging: </a:t>
            </a:r>
            <a:r>
              <a:rPr>
                <a:solidFill>
                  <a:srgbClr val="1E293B"/>
                </a:solidFill>
              </a:rPr>
              <a:t>Precision microsecond camera shutter sync ensures thermal pixels map exactly to GIS coordinates.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Anti-Jamming GNSS: </a:t>
            </a:r>
            <a:r>
              <a:rPr>
                <a:solidFill>
                  <a:srgbClr val="1E293B"/>
                </a:solidFill>
              </a:rPr>
              <a:t>Multi-band active filtering resists RF interference near high-voltage concession power lines.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[FAILSAFE] </a:t>
            </a:r>
            <a:r>
              <a:rPr sz="1200" b="1">
                <a:solidFill>
                  <a:srgbClr val="0F2042"/>
                </a:solidFill>
                <a:latin typeface="Arial"/>
              </a:rPr>
              <a:t>3. Failsafe &amp; Emergency Logic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Dual Battery Failsafe: </a:t>
            </a:r>
            <a:r>
              <a:rPr>
                <a:solidFill>
                  <a:srgbClr val="1E293B"/>
                </a:solidFill>
              </a:rPr>
              <a:t>Hot-swappable dual battery system; single battery failure triggers automated safe return-to-home (RTH).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Obstacle Sensing: </a:t>
            </a:r>
            <a:r>
              <a:rPr>
                <a:solidFill>
                  <a:srgbClr val="1E293B"/>
                </a:solidFill>
              </a:rPr>
              <a:t>Millimeter-wave radar (CSM Radar) + binocular vision sensors detect wires and branches up to 30m away.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Comms Loss Behavior: </a:t>
            </a:r>
            <a:r>
              <a:rPr>
                <a:solidFill>
                  <a:srgbClr val="1E293B"/>
                </a:solidFill>
              </a:rPr>
              <a:t>Auto-executes pre-cached autonomous mission or climbs to safe ceiling before returning to landing dock.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Ballistic Parachute: </a:t>
            </a:r>
            <a:r>
              <a:rPr>
                <a:solidFill>
                  <a:srgbClr val="1E293B"/>
                </a:solidFill>
              </a:rPr>
              <a:t>Integrated ASTM F3322 ballistic parachute deploys in &lt;0.3s during catastrophic motor failure.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Enterprise flight controllers feature triple-redundant avionics and RTK positioning to operate safely in turbulent, zero-visibility wildfire environments.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RUGGEDIZATION &amp; TROPICAL DURABILITY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Surviving Tropical Peatlands: Heat Updrafts, Monsoon Rain, and Ash Ingress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Engineering specifications ensuring hardware longevity in harsh Southeast Asian forestry conditions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[HEAT RESISTANCE] </a:t>
            </a:r>
            <a:r>
              <a:rPr sz="1200" b="1">
                <a:solidFill>
                  <a:srgbClr val="0F2042"/>
                </a:solidFill>
                <a:latin typeface="Arial"/>
              </a:rPr>
              <a:t>Thermal Shielding &amp; Updrafts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Operating Temp: </a:t>
            </a:r>
            <a:r>
              <a:rPr>
                <a:solidFill>
                  <a:srgbClr val="1E293B"/>
                </a:solidFill>
              </a:rPr>
              <a:t>-20°C to +50°C standard; heat-reflective composite shell withstands radiant heat.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Updraft Stability: </a:t>
            </a:r>
            <a:r>
              <a:rPr>
                <a:solidFill>
                  <a:srgbClr val="1E293B"/>
                </a:solidFill>
              </a:rPr>
              <a:t>Aerodynamic airframe handles strong thermal updrafts (vertical wind resistance up to 6 m/s).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Internal Heat Dissipation: </a:t>
            </a:r>
            <a:r>
              <a:rPr>
                <a:solidFill>
                  <a:srgbClr val="1E293B"/>
                </a:solidFill>
              </a:rPr>
              <a:t>Heat pipes and sealed vapor chambers vent internal Jetson GPU heat without drawing smoke.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Motor Thermal Cutoff: </a:t>
            </a:r>
            <a:r>
              <a:rPr>
                <a:solidFill>
                  <a:srgbClr val="1E293B"/>
                </a:solidFill>
              </a:rPr>
              <a:t>Brushless motors rated with Class H insulation (up to 180°C winding threshold).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[WATERPROOFING] </a:t>
            </a:r>
            <a:r>
              <a:rPr sz="1200" b="1">
                <a:solidFill>
                  <a:srgbClr val="0F2042"/>
                </a:solidFill>
                <a:latin typeface="Arial"/>
              </a:rPr>
              <a:t>IP55 / IP67 Ingress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Monsoon Rainproof: </a:t>
            </a:r>
            <a:r>
              <a:rPr>
                <a:solidFill>
                  <a:srgbClr val="1E293B"/>
                </a:solidFill>
              </a:rPr>
              <a:t>IP55 rating allows flight during continuous tropical downpours (up to 100 mm/24hr).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Sealed Optics: </a:t>
            </a:r>
            <a:r>
              <a:rPr>
                <a:solidFill>
                  <a:srgbClr val="1E293B"/>
                </a:solidFill>
              </a:rPr>
              <a:t>Gimbal and camera glass treated with hydrophobic and anti-fog nano-coatings.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Corrosion Resistance: </a:t>
            </a:r>
            <a:r>
              <a:rPr>
                <a:solidFill>
                  <a:srgbClr val="1E293B"/>
                </a:solidFill>
              </a:rPr>
              <a:t>Anodized aluminum alloy and carbon fiber resist corrosive acidic peat swamp humidity (pH 3.5 - 4.5).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Hermetic Seals: </a:t>
            </a:r>
            <a:r>
              <a:rPr>
                <a:solidFill>
                  <a:srgbClr val="1E293B"/>
                </a:solidFill>
              </a:rPr>
              <a:t>Military-grade circular connectors on all avionics and payload interfaces.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[ASH RESISTANCE] </a:t>
            </a:r>
            <a:r>
              <a:rPr sz="1200" b="1">
                <a:solidFill>
                  <a:srgbClr val="0F2042"/>
                </a:solidFill>
                <a:latin typeface="Arial"/>
              </a:rPr>
              <a:t>Ash &amp; Smoke Filtration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Sealed Avionics Bay: </a:t>
            </a:r>
            <a:r>
              <a:rPr>
                <a:solidFill>
                  <a:srgbClr val="1E293B"/>
                </a:solidFill>
              </a:rPr>
              <a:t>Completely enclosed fuselage prevents fine PM2.5 ash and carbon particles from entering electronics.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Self-Cleaning Cooling Ducts: </a:t>
            </a:r>
            <a:r>
              <a:rPr>
                <a:solidFill>
                  <a:srgbClr val="1E293B"/>
                </a:solidFill>
              </a:rPr>
              <a:t>Centrifugal air pathways expel heavier ash particles away from cooling vents.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Optical Ash Repulsion: </a:t>
            </a:r>
            <a:r>
              <a:rPr>
                <a:solidFill>
                  <a:srgbClr val="1E293B"/>
                </a:solidFill>
              </a:rPr>
              <a:t>High-frequency ultrasonic lens vibration dislodges accumulated soot on thermal lenses.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Maintenance Cycle: </a:t>
            </a:r>
            <a:r>
              <a:rPr>
                <a:solidFill>
                  <a:srgbClr val="1E293B"/>
                </a:solidFill>
              </a:rPr>
              <a:t>Extended mean-time-between-failure (MTBF &gt;1,500 flight hours).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[SLA &amp; WARRANTY] </a:t>
            </a:r>
            <a:r>
              <a:rPr sz="1200" b="1">
                <a:solidFill>
                  <a:srgbClr val="0F2042"/>
                </a:solidFill>
                <a:latin typeface="Arial"/>
              </a:rPr>
              <a:t>Presales Warranty &amp; SLA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Enterprise Shield: </a:t>
            </a:r>
            <a:r>
              <a:rPr>
                <a:solidFill>
                  <a:srgbClr val="1E293B"/>
                </a:solidFill>
              </a:rPr>
              <a:t>Comprehensive damage coverage including water, accidental drops, and fire exposure.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Hot-Swap Drone Pool: </a:t>
            </a:r>
            <a:r>
              <a:rPr>
                <a:solidFill>
                  <a:srgbClr val="1E293B"/>
                </a:solidFill>
              </a:rPr>
              <a:t>Presales design includes N+1 standby airframe per concession cluster.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Preventive Maintenance: </a:t>
            </a:r>
            <a:r>
              <a:rPr>
                <a:solidFill>
                  <a:srgbClr val="1E293B"/>
                </a:solidFill>
              </a:rPr>
              <a:t>Periodic replacement of propeller sets, motor bearings, and dock seal gaskets.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TCO Optimization: </a:t>
            </a:r>
            <a:r>
              <a:rPr>
                <a:solidFill>
                  <a:srgbClr val="1E293B"/>
                </a:solidFill>
              </a:rPr>
              <a:t>Lowers annual OPEX by 40% compared to custom non-certified drone builds.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Rugged IP55/IP67 engineering guarantees continuous operations during extreme weather transitions—from severe drought heat to sudden tropical storms.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TELECOMMUNICATIONS ARCHITECTURE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3-Tier Hybrid Network Architecture: Ground IoT, Aerial RF, and Satellite Backhaul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End-to-end telecommunications topology connecting forest sensors, autonomous drones, and central cloud C2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1: IOT LORA]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1: Ground IoT &amp; LoRaWAN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Coverage Focus: </a:t>
            </a:r>
            <a:r>
              <a:rPr>
                <a:solidFill>
                  <a:srgbClr val="1E293B"/>
                </a:solidFill>
              </a:rPr>
              <a:t>Deep peatland ground layer across 100k+ hectares.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Protocol / Frequency: </a:t>
            </a:r>
            <a:r>
              <a:rPr>
                <a:solidFill>
                  <a:srgbClr val="1E293B"/>
                </a:solidFill>
              </a:rPr>
              <a:t>LoRaWAN AS923 / 915-928 MHz; ultra-low power long-range telemetry.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Endpoints: </a:t>
            </a:r>
            <a:r>
              <a:rPr>
                <a:solidFill>
                  <a:srgbClr val="1E293B"/>
                </a:solidFill>
              </a:rPr>
              <a:t>Peat moisture probes, air quality sensors, weather beacons.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Range / Penetration: </a:t>
            </a:r>
            <a:r>
              <a:rPr>
                <a:solidFill>
                  <a:srgbClr val="1E293B"/>
                </a:solidFill>
              </a:rPr>
              <a:t>5 - 15 km Line-of-Sight; deep foliage diffraction penetration.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Payload / Data Rate: </a:t>
            </a:r>
            <a:r>
              <a:rPr>
                <a:solidFill>
                  <a:srgbClr val="1E293B"/>
                </a:solidFill>
              </a:rPr>
              <a:t>51 - 222 bytes per uplink; transmission interval 5 to 15 mins.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Power Life: </a:t>
            </a:r>
            <a:r>
              <a:rPr>
                <a:solidFill>
                  <a:srgbClr val="1E293B"/>
                </a:solidFill>
              </a:rPr>
              <a:t>5+ years autonomous battery operation via solar trickle charger.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2: AIR RF LINK]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2: Air-to-Ground Tactical RF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Coverage Focus: </a:t>
            </a:r>
            <a:r>
              <a:rPr>
                <a:solidFill>
                  <a:srgbClr val="1E293B"/>
                </a:solidFill>
              </a:rPr>
              <a:t>Direct Drone-to-Dock / Drone-to-Vehicle communication link.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Protocol / Technology: </a:t>
            </a:r>
            <a:r>
              <a:rPr>
                <a:solidFill>
                  <a:srgbClr val="1E293B"/>
                </a:solidFill>
              </a:rPr>
              <a:t>DJI O3 Enterprise / COFDM IP Mesh (Silvus SC4200 / TrellisWare).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Frequencies: </a:t>
            </a:r>
            <a:r>
              <a:rPr>
                <a:solidFill>
                  <a:srgbClr val="1E293B"/>
                </a:solidFill>
              </a:rPr>
              <a:t>2.4 GHz / 5.8 GHz dual-band auto-switching with AES-256 encryption.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Throughput Capacity: </a:t>
            </a:r>
            <a:r>
              <a:rPr>
                <a:solidFill>
                  <a:srgbClr val="1E293B"/>
                </a:solidFill>
              </a:rPr>
              <a:t>15 - 40 Mbps high-throughput data link.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Carried Traffic: </a:t>
            </a:r>
            <a:r>
              <a:rPr>
                <a:solidFill>
                  <a:srgbClr val="1E293B"/>
                </a:solidFill>
              </a:rPr>
              <a:t>Live 4K/1080p thermal video stream, MAVLink C2 commands, RTK corrections.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Range: </a:t>
            </a:r>
            <a:r>
              <a:rPr>
                <a:solidFill>
                  <a:srgbClr val="1E293B"/>
                </a:solidFill>
              </a:rPr>
              <a:t>Up to 20 km LOS with high-gain directional tracking antenna array.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3: BACKHAUL]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3: Remote Backhaul to Cloud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Coverage Focus: </a:t>
            </a:r>
            <a:r>
              <a:rPr>
                <a:solidFill>
                  <a:srgbClr val="1E293B"/>
                </a:solidFill>
              </a:rPr>
              <a:t>Connecting remote concession basecamps to Central Headquarters.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Primary Link: </a:t>
            </a:r>
            <a:r>
              <a:rPr>
                <a:solidFill>
                  <a:srgbClr val="1E293B"/>
                </a:solidFill>
              </a:rPr>
              <a:t>Starlink High-Performance Business LEO Satcom (150-250 Mbps down / 25-40 Mbps up, &lt;35ms latency).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Secondary Link: </a:t>
            </a:r>
            <a:r>
              <a:rPr>
                <a:solidFill>
                  <a:srgbClr val="1E293B"/>
                </a:solidFill>
              </a:rPr>
              <a:t>Private 4G/5G LTE industrial cellular gateway with dual SIM roaming.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Carried Traffic: </a:t>
            </a:r>
            <a:r>
              <a:rPr>
                <a:solidFill>
                  <a:srgbClr val="1E293B"/>
                </a:solidFill>
              </a:rPr>
              <a:t>WebRTC live C2 video feeds, bulk orthomosaic sync, GIS database updates.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Availability SLA: </a:t>
            </a:r>
            <a:r>
              <a:rPr>
                <a:solidFill>
                  <a:srgbClr val="1E293B"/>
                </a:solidFill>
              </a:rPr>
              <a:t>99.9% uptime with SD-WAN automated multi-path failover.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The 3-tier hybrid network guarantees uninterrupted operations: LoRa detects the spark, RF guides the drone, and Satellite connects the enterprise.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IOT &amp; LORAWAN DEEP DIVE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LoRaWAN Ground Sensor Network: Sub-Surface Peat &amp; Atmospheric Early Warning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Silicon chips, gateway architecture, sensor probes, and RF propagation in dense tropical vegetation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[LORA SILICON] </a:t>
            </a:r>
            <a:r>
              <a:rPr sz="1200" b="1">
                <a:solidFill>
                  <a:srgbClr val="0F2042"/>
                </a:solidFill>
                <a:latin typeface="Arial"/>
              </a:rPr>
              <a:t>1. LoRa Silicon &amp; Gateway Specs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Node Transceiver Chip: </a:t>
            </a:r>
            <a:r>
              <a:rPr>
                <a:solidFill>
                  <a:srgbClr val="1E293B"/>
                </a:solidFill>
              </a:rPr>
              <a:t>Semtech SX1262 / SX1261 (Tx power up to +22 dBm, sensitivity down to -148 dBm).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Gateway Baseband Chip: </a:t>
            </a:r>
            <a:r>
              <a:rPr>
                <a:solidFill>
                  <a:srgbClr val="1E293B"/>
                </a:solidFill>
              </a:rPr>
              <a:t>Semtech SX1302 / SX1303 multi-channel concentrator supporting 8/16 simultaneous channels.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Regional Band (Indonesia): </a:t>
            </a:r>
            <a:r>
              <a:rPr>
                <a:solidFill>
                  <a:srgbClr val="1E293B"/>
                </a:solidFill>
              </a:rPr>
              <a:t>AS923-2 (920 - 923 MHz) and 915-928 MHz compliant with Kominfo regulations.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Outdoor Gateway Hardware: </a:t>
            </a:r>
            <a:r>
              <a:rPr>
                <a:solidFill>
                  <a:srgbClr val="1E293B"/>
                </a:solidFill>
              </a:rPr>
              <a:t>IP67 ruggedized gateways (Milesight UG67 / RAKwireless 7249) mounted on 30m towers.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Network Server Stack: </a:t>
            </a:r>
            <a:r>
              <a:rPr>
                <a:solidFill>
                  <a:srgbClr val="1E293B"/>
                </a:solidFill>
              </a:rPr>
              <a:t>The Things Network (TTN) / ChirpStack Enterprise deployed on-premise or cloud.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[SENSOR PROBES] </a:t>
            </a:r>
            <a:r>
              <a:rPr sz="1200" b="1">
                <a:solidFill>
                  <a:srgbClr val="0F2042"/>
                </a:solidFill>
                <a:latin typeface="Arial"/>
              </a:rPr>
              <a:t>2. Ground Sensor Probes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Peat Soil Moisture Probes: </a:t>
            </a:r>
            <a:r>
              <a:rPr>
                <a:solidFill>
                  <a:srgbClr val="1E293B"/>
                </a:solidFill>
              </a:rPr>
              <a:t>Multi-depth FDR capacitance sensors (volumetric water content at 10cm, 30cm, 50cm, 100cm depth).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Subterranean Soil Temp: </a:t>
            </a:r>
            <a:r>
              <a:rPr>
                <a:solidFill>
                  <a:srgbClr val="1E293B"/>
                </a:solidFill>
              </a:rPr>
              <a:t>Monitors underground smoldering peat heat before it reaches surface vegetation.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Electrochemical Gas Sensors: </a:t>
            </a:r>
            <a:r>
              <a:rPr>
                <a:solidFill>
                  <a:srgbClr val="1E293B"/>
                </a:solidFill>
              </a:rPr>
              <a:t>Measures micro-concentrations of Carbon Monoxide (CO), CO2, and VOCs.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Canopy Microclimate Node: </a:t>
            </a:r>
            <a:r>
              <a:rPr>
                <a:solidFill>
                  <a:srgbClr val="1E293B"/>
                </a:solidFill>
              </a:rPr>
              <a:t>Monitors ambient temperature, relative humidity (RH), and vapor pressure deficit (VPD).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Solar Power Autonomy: </a:t>
            </a:r>
            <a:r>
              <a:rPr>
                <a:solidFill>
                  <a:srgbClr val="1E293B"/>
                </a:solidFill>
              </a:rPr>
              <a:t>3W monocrystalline solar panel with 18650 LiFePO4 battery (5+ years zero maintenance).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[SIZING &amp; CAPACITY] </a:t>
            </a:r>
            <a:r>
              <a:rPr sz="1200" b="1">
                <a:solidFill>
                  <a:srgbClr val="0F2042"/>
                </a:solidFill>
                <a:latin typeface="Arial"/>
              </a:rPr>
              <a:t>3. Network Capacity &amp; Sizing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Node Density: </a:t>
            </a:r>
            <a:r>
              <a:rPr>
                <a:solidFill>
                  <a:srgbClr val="1E293B"/>
                </a:solidFill>
              </a:rPr>
              <a:t>1 node per 25 to 50 hectares in high-risk peat zones; 1 node per 200 ha in buffer zones.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Spreading Factor (SF): </a:t>
            </a:r>
            <a:r>
              <a:rPr>
                <a:solidFill>
                  <a:srgbClr val="1E293B"/>
                </a:solidFill>
              </a:rPr>
              <a:t>Dynamic Adaptive Data Rate (ADR) utilizing SF7 to SF12 to balance range and battery consumption.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Packet Capacity: </a:t>
            </a:r>
            <a:r>
              <a:rPr>
                <a:solidFill>
                  <a:srgbClr val="1E293B"/>
                </a:solidFill>
              </a:rPr>
              <a:t>A single 8-channel LoRa gateway comfortably manages up to 5,000 active sensor nodes without collisions.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Emergency Interrupt Mode: </a:t>
            </a:r>
            <a:r>
              <a:rPr>
                <a:solidFill>
                  <a:srgbClr val="1E293B"/>
                </a:solidFill>
              </a:rPr>
              <a:t>Sensors automatically bypass regular 15-minute interval and send instant uplink upon threshold violation.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LoRaWAN provides the foundational ground intelligence layer: detecting subterranean smoldering heat 48 hours before visible flame ignition.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INNOVATION: DRONE-AS-A-GATEWAY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Flying LoRa Gateway: Eliminating Blindspots in Mountain Valleys and Deep Peatlands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Mounting LoRaWAN concentrators on VTOL and multi-rotor drones to harvest remote sensor telemetry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[PROBLEM] </a:t>
            </a:r>
            <a:r>
              <a:rPr sz="1200" b="1">
                <a:solidFill>
                  <a:srgbClr val="0F2042"/>
                </a:solidFill>
                <a:latin typeface="Arial"/>
              </a:rPr>
              <a:t>1. The Topography Challenge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Terrain Shadowing: </a:t>
            </a:r>
            <a:r>
              <a:rPr>
                <a:solidFill>
                  <a:srgbClr val="1E293B"/>
                </a:solidFill>
              </a:rPr>
              <a:t>Deep mountain valleys and dense primary peat swamp canopies attenuate ground gateway RF signals.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Tower CAPEX Limitation: </a:t>
            </a:r>
            <a:r>
              <a:rPr>
                <a:solidFill>
                  <a:srgbClr val="1E293B"/>
                </a:solidFill>
              </a:rPr>
              <a:t>Erecting 40m telecom towers across remote 150k ha concessions is economically non-viable.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Blindspot Danger: </a:t>
            </a:r>
            <a:r>
              <a:rPr>
                <a:solidFill>
                  <a:srgbClr val="1E293B"/>
                </a:solidFill>
              </a:rPr>
              <a:t>Sensor nodes in blind valleys cannot transmit warnings to distant ground stations.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Solution: </a:t>
            </a:r>
            <a:r>
              <a:rPr>
                <a:solidFill>
                  <a:srgbClr val="1E293B"/>
                </a:solidFill>
              </a:rPr>
              <a:t>Deploy an aerial LoRaWAN gateway payload that flies above terrain obstructions.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[PAYLOAD SPECS] </a:t>
            </a:r>
            <a:r>
              <a:rPr sz="1200" b="1">
                <a:solidFill>
                  <a:srgbClr val="0F2042"/>
                </a:solidFill>
                <a:latin typeface="Arial"/>
              </a:rPr>
              <a:t>2. Airborne Gateway Architecture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Payload Integration: </a:t>
            </a:r>
            <a:r>
              <a:rPr>
                <a:solidFill>
                  <a:srgbClr val="1E293B"/>
                </a:solidFill>
              </a:rPr>
              <a:t>SX1302 LoRaWAN concentrator board + Raspberry Pi CM4 / Jetson module mounted on drone payload bay.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Weight &amp; Power: </a:t>
            </a:r>
            <a:r>
              <a:rPr>
                <a:solidFill>
                  <a:srgbClr val="1E293B"/>
                </a:solidFill>
              </a:rPr>
              <a:t>Total payload weight &lt;350 grams; draws &lt;5W power from drone main auxiliary power port.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Omnidirectional Antenna: </a:t>
            </a:r>
            <a:r>
              <a:rPr>
                <a:solidFill>
                  <a:srgbClr val="1E293B"/>
                </a:solidFill>
              </a:rPr>
              <a:t>Fiberglass high-gain 3dBi dipole antenna optimized for downward hemispherical radiation pattern.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Packet Forwarding: </a:t>
            </a:r>
            <a:r>
              <a:rPr>
                <a:solidFill>
                  <a:srgbClr val="1E293B"/>
                </a:solidFill>
              </a:rPr>
              <a:t>Airborne gateway buffers sensor data locally and relays it via 4G/Starlink in real time.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[BUSINESS VALUE] </a:t>
            </a:r>
            <a:r>
              <a:rPr sz="1200" b="1">
                <a:solidFill>
                  <a:srgbClr val="0F2042"/>
                </a:solidFill>
                <a:latin typeface="Arial"/>
              </a:rPr>
              <a:t>3. Operational Benefits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10x Range Expansion: </a:t>
            </a:r>
            <a:r>
              <a:rPr>
                <a:solidFill>
                  <a:srgbClr val="1E293B"/>
                </a:solidFill>
              </a:rPr>
              <a:t>At 300m flight altitude, LoRa Line-of-Sight coverage radius expands to &gt;45 km.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Rapid Data Harvesting: </a:t>
            </a:r>
            <a:r>
              <a:rPr>
                <a:solidFill>
                  <a:srgbClr val="1E293B"/>
                </a:solidFill>
              </a:rPr>
              <a:t>A single 60-minute VTOL flight harvests data from 1,000+ isolated ground probes across deep ravines.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Search &amp; Rescue: </a:t>
            </a:r>
            <a:r>
              <a:rPr>
                <a:solidFill>
                  <a:srgbClr val="1E293B"/>
                </a:solidFill>
              </a:rPr>
              <a:t>Can locate emergency LoRa panic beacons carried by lost forest rangers or firefighters.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Differentiator: </a:t>
            </a:r>
            <a:r>
              <a:rPr>
                <a:solidFill>
                  <a:srgbClr val="1E293B"/>
                </a:solidFill>
              </a:rPr>
              <a:t>High-value unique technical proposition that competitors cannot easily duplicate.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Drone-as-a-Gateway converts isolated ground sensors into a connected network, providing 100% telemetry coverage across complex topography.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BROADBAND DATA LINKS &amp; BACKHAUL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High-Throughput Air-to-Ground &amp; Mobile Command Tactical Backhaul Links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Technical parameters for long-range video transmission, COFDM IP mesh radios, and LEO satellite uplinks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08760"/>
          <a:ext cx="1072865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2011680"/>
                <a:gridCol w="1645920"/>
                <a:gridCol w="1645920"/>
                <a:gridCol w="1645920"/>
                <a:gridCol w="1767535"/>
              </a:tblGrid>
              <a:tr h="850392"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Communication Layer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Technology / Vendor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Frequency Band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Data Throughput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Max Operational Range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Latency &amp; Encryption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Drone-to-Dock / Controller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DJI O3 Enterprise /</a:t>
                      </a:r>
                      <a:br/>
                      <a:r>
                        <a:t>OcuSync Transceiver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2.400 - 2.483 GHz</a:t>
                      </a:r>
                      <a:br/>
                      <a:r>
                        <a:t>5.725 - 5.850 GHz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Up to 15 Mbps</a:t>
                      </a:r>
                      <a:br/>
                      <a:r>
                        <a:t>(1080p 30fps H.265)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15 - 20 km (FCC / NCC)</a:t>
                      </a:r>
                      <a:br/>
                      <a:r>
                        <a:t>8 - 12 km (CE / SRRC)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&lt;150 ms latency;</a:t>
                      </a:r>
                      <a:br/>
                      <a:r>
                        <a:t>AES-256 encrypted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Tactical Team IP Mesh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COFDM Radio</a:t>
                      </a:r>
                      <a:br/>
                      <a:r>
                        <a:t>(Silvus StreamCaster / Trellis)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1.4 GHz / 2.4 GHz</a:t>
                      </a:r>
                      <a:br/>
                      <a:r>
                        <a:t>MIMO Self-Healing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Up to 45 Mbps</a:t>
                      </a:r>
                      <a:br/>
                      <a:r>
                        <a:t>(Multi-hop mesh)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10 - 25 km Air-to-Ground</a:t>
                      </a:r>
                      <a:br/>
                      <a:r>
                        <a:t>(LOS)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&lt;30 ms latency;</a:t>
                      </a:r>
                      <a:br/>
                      <a:r>
                        <a:t>FIPS 140-2 Level 2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Basecamp Satellite Backhaul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Starlink High-Performance</a:t>
                      </a:r>
                      <a:br/>
                      <a:r>
                        <a:t>(Flat High-Performance)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Ku / Ka-band</a:t>
                      </a:r>
                      <a:br/>
                      <a:r>
                        <a:t>Phased Array (LEO)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150 - 250 Mbps Down</a:t>
                      </a:r>
                      <a:br/>
                      <a:r>
                        <a:t>25 - 40 Mbps Up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Global Coverage</a:t>
                      </a:r>
                      <a:br/>
                      <a:r>
                        <a:t>(Unbounded)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&lt;35 ms latency;</a:t>
                      </a:r>
                      <a:br/>
                      <a:r>
                        <a:t>IPSec VPN / TLS 1.3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Concession Cellular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Industrial 4G/5G Router</a:t>
                      </a:r>
                      <a:br/>
                      <a:r>
                        <a:t>(Teltonika / Cradlepoint)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Band 1, 3, 5, 8, 40</a:t>
                      </a:r>
                      <a:br/>
                      <a:r>
                        <a:t>(Multi-carrier SIM)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20 - 100 Mbps</a:t>
                      </a:r>
                      <a:br/>
                      <a:r>
                        <a:t>(Signal dependent)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5 - 12 km from</a:t>
                      </a:r>
                      <a:br/>
                      <a:r>
                        <a:t>cellular tower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40 - 80 ms latency;</a:t>
                      </a:r>
                      <a:br/>
                      <a:r>
                        <a:t>GRE / WireGuard Tunnel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High-bandwidth links ensure crystal-clear 1080p thermal video streaming directly to headquarters decision-makers within 200 milliseconds.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NETWORK SIZING &amp; QOS TRAFFIC SHAPING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Presales Network Dimensioning: Bandwidth, Latency Budgets, and Traffic Prioritization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Engineering calculations and Quality of Service (QoS) rules for multi-stream wildfire operations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[BANDWIDTH] </a:t>
            </a:r>
            <a:r>
              <a:rPr sz="1200" b="1">
                <a:solidFill>
                  <a:srgbClr val="0F2042"/>
                </a:solidFill>
                <a:latin typeface="Arial"/>
              </a:rPr>
              <a:t>1. Bandwidth Dimensioning Matrix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4K RGB Raw Video Stream: </a:t>
            </a:r>
            <a:r>
              <a:rPr>
                <a:solidFill>
                  <a:srgbClr val="1E293B"/>
                </a:solidFill>
              </a:rPr>
              <a:t>15 - 25 Mbps (H.265 / HEVC) required for high-detail orthomosaic generation.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1080p Tactical Live Feed: </a:t>
            </a:r>
            <a:r>
              <a:rPr>
                <a:solidFill>
                  <a:srgbClr val="1E293B"/>
                </a:solidFill>
              </a:rPr>
              <a:t>3.5 - 6.0 Mbps (H.264/H.265 WebRTC) for real-time pilot and C2 situational monitoring.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Radiometric Thermal Stream: </a:t>
            </a:r>
            <a:r>
              <a:rPr>
                <a:solidFill>
                  <a:srgbClr val="1E293B"/>
                </a:solidFill>
              </a:rPr>
              <a:t>2.0 - 4.0 Mbps carrying per-pixel raw temperature metadata.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Drone Telemetry / MAVLink: </a:t>
            </a:r>
            <a:r>
              <a:rPr>
                <a:solidFill>
                  <a:srgbClr val="1E293B"/>
                </a:solidFill>
              </a:rPr>
              <a:t>64 - 128 kbps (lightweight JSON/binary C2 packets).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Ground LoRaWAN Aggregation: </a:t>
            </a:r>
            <a:r>
              <a:rPr>
                <a:solidFill>
                  <a:srgbClr val="1E293B"/>
                </a:solidFill>
              </a:rPr>
              <a:t>10 - 50 kbps backhaul bandwidth for 5,000 sensor nodes.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Total Backhaul Sizing: </a:t>
            </a:r>
            <a:r>
              <a:rPr>
                <a:solidFill>
                  <a:srgbClr val="1E293B"/>
                </a:solidFill>
              </a:rPr>
              <a:t>Recommend minimum 30 Mbps dedicated uplink per active command zone.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[LATENCY] </a:t>
            </a:r>
            <a:r>
              <a:rPr sz="1200" b="1">
                <a:solidFill>
                  <a:srgbClr val="0F2042"/>
                </a:solidFill>
                <a:latin typeface="Arial"/>
              </a:rPr>
              <a:t>2. End-to-End Latency Budget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Airborne Video Capture &amp; Encode: </a:t>
            </a:r>
            <a:r>
              <a:rPr>
                <a:solidFill>
                  <a:srgbClr val="1E293B"/>
                </a:solidFill>
              </a:rPr>
              <a:t>30 - 45 ms (hardware H.265 encoder on Ambarella/NVIDIA SoC).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Air-to-Ground RF Transmission: </a:t>
            </a:r>
            <a:r>
              <a:rPr>
                <a:solidFill>
                  <a:srgbClr val="1E293B"/>
                </a:solidFill>
              </a:rPr>
              <a:t>15 - 30 ms over O3 Enterprise / COFDM radio link.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Gateway Processing: </a:t>
            </a:r>
            <a:r>
              <a:rPr>
                <a:solidFill>
                  <a:srgbClr val="1E293B"/>
                </a:solidFill>
              </a:rPr>
              <a:t>10 - 20 ms (local edge server proxy &amp; jitter buffering).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Satellite / Cellular Uplink: </a:t>
            </a:r>
            <a:r>
              <a:rPr>
                <a:solidFill>
                  <a:srgbClr val="1E293B"/>
                </a:solidFill>
              </a:rPr>
              <a:t>35 - 60 ms over Starlink LEO satcom to central cloud.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C2 Cloud Ingest &amp; Rendering: </a:t>
            </a:r>
            <a:r>
              <a:rPr>
                <a:solidFill>
                  <a:srgbClr val="1E293B"/>
                </a:solidFill>
              </a:rPr>
              <a:t>20 - 40 ms inside browser WebRTC media player.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Total End-to-End Latency: </a:t>
            </a:r>
            <a:r>
              <a:rPr>
                <a:solidFill>
                  <a:srgbClr val="1E293B"/>
                </a:solidFill>
              </a:rPr>
              <a:t>&lt;180 - 220 ms total delay (achieves sub-second real-time control).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[QOS POLICY] </a:t>
            </a:r>
            <a:r>
              <a:rPr sz="1200" b="1">
                <a:solidFill>
                  <a:srgbClr val="0F2042"/>
                </a:solidFill>
                <a:latin typeface="Arial"/>
              </a:rPr>
              <a:t>3. Enterprise QoS Policy (DSCP)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Priority 1: Safety C2 &amp; MAVLink: </a:t>
            </a:r>
            <a:r>
              <a:rPr>
                <a:solidFill>
                  <a:srgbClr val="1E293B"/>
                </a:solidFill>
              </a:rPr>
              <a:t>DSCP EF (46) / CoS 5 — Highest priority, zero packet drop tolerance.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Priority 2: Edge Fire Alerts &amp; LoRa: </a:t>
            </a:r>
            <a:r>
              <a:rPr>
                <a:solidFill>
                  <a:srgbClr val="1E293B"/>
                </a:solidFill>
              </a:rPr>
              <a:t>DSCP AF41 (34) — Immediate queue priority for fire triggers.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Priority 3: Live Tactical Video: </a:t>
            </a:r>
            <a:r>
              <a:rPr>
                <a:solidFill>
                  <a:srgbClr val="1E293B"/>
                </a:solidFill>
              </a:rPr>
              <a:t>DSCP AF31 (26) — Low jitter, dynamic bitrate throttling during congestion.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Priority 4: Bulk 2D Orthomosaic Sync: </a:t>
            </a:r>
            <a:r>
              <a:rPr>
                <a:solidFill>
                  <a:srgbClr val="1E293B"/>
                </a:solidFill>
              </a:rPr>
              <a:t>DSCP CS1 (8) — Background batch sync when channel is idle.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Benefit: </a:t>
            </a:r>
            <a:r>
              <a:rPr>
                <a:solidFill>
                  <a:srgbClr val="1E293B"/>
                </a:solidFill>
              </a:rPr>
              <a:t>Guarantees flight control safety even during congested satcom links.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Strict QoS traffic shaping ensures flight safety and fire detection alerts are never delayed by background high-resolution image uploads.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STORAGE INFRASTRUCTURE ARCHITECTURE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3-Tier Storage Lifecycle: Edge NVMe, Tactical NAS, and Central Cloud Data Lake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Designing a high-throughput, fault-tolerant storage pipeline for multi-terabyte drone imagery and telemetry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1: ONBOARD NVME]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1: High-Speed Edge Storage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Location: </a:t>
            </a:r>
            <a:r>
              <a:rPr>
                <a:solidFill>
                  <a:srgbClr val="1E293B"/>
                </a:solidFill>
              </a:rPr>
              <a:t>Onboard the drone &amp; autonomous dock internal controller.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Storage Media: </a:t>
            </a:r>
            <a:r>
              <a:rPr>
                <a:solidFill>
                  <a:srgbClr val="1E293B"/>
                </a:solidFill>
              </a:rPr>
              <a:t>Rugged M.2 NVMe PCIe Gen4 SSD (512GB - 2TB per aircraft).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Write Performance: </a:t>
            </a:r>
            <a:r>
              <a:rPr>
                <a:solidFill>
                  <a:srgbClr val="1E293B"/>
                </a:solidFill>
              </a:rPr>
              <a:t>Sustained write speed &gt;2,500 MB/s to prevent frame drops during 4K burst mapping.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Vibration &amp; Shock Specs: </a:t>
            </a:r>
            <a:r>
              <a:rPr>
                <a:solidFill>
                  <a:srgbClr val="1E293B"/>
                </a:solidFill>
              </a:rPr>
              <a:t>MIL-STD-810H certified, withstands 1,500G shock and thermal cycles (-40°C to +85°C).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Data Stored: </a:t>
            </a:r>
            <a:r>
              <a:rPr>
                <a:solidFill>
                  <a:srgbClr val="1E293B"/>
                </a:solidFill>
              </a:rPr>
              <a:t>Raw uncompressed radiometric TIFFs, flight blackbox logs, raw LiDAR point clouds.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2: TACTICAL NAS]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2: Mobile Tactical Edge Storage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Location: </a:t>
            </a:r>
            <a:r>
              <a:rPr>
                <a:solidFill>
                  <a:srgbClr val="1E293B"/>
                </a:solidFill>
              </a:rPr>
              <a:t>Command Van / Field Base Camp server rack.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Hardware System: </a:t>
            </a:r>
            <a:r>
              <a:rPr>
                <a:solidFill>
                  <a:srgbClr val="1E293B"/>
                </a:solidFill>
              </a:rPr>
              <a:t>Ruggedized 2U/4U Edge Server (Dell PowerEdge XR4000 / Synology FlashStation).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Capacity &amp; RAID: </a:t>
            </a:r>
            <a:r>
              <a:rPr>
                <a:solidFill>
                  <a:srgbClr val="1E293B"/>
                </a:solidFill>
              </a:rPr>
              <a:t>24TB - 96TB usable all-flash NVMe/SAS in RAID 6 / ZFS z2 configuration.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Ingest Throughput: </a:t>
            </a:r>
            <a:r>
              <a:rPr>
                <a:solidFill>
                  <a:srgbClr val="1E293B"/>
                </a:solidFill>
              </a:rPr>
              <a:t>Multi-gigabit 10GbE SFP+ direct auto-offload from drone SD/dock upon landing.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Local Processing Role: </a:t>
            </a:r>
            <a:r>
              <a:rPr>
                <a:solidFill>
                  <a:srgbClr val="1E293B"/>
                </a:solidFill>
              </a:rPr>
              <a:t>Runs on-premise photogrammetry (DJI Terra / Pix4D) without cloud dependency.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[TIER 3: CLOUD S3] </a:t>
            </a:r>
            <a:r>
              <a:rPr sz="1200" b="1">
                <a:solidFill>
                  <a:srgbClr val="0F2042"/>
                </a:solidFill>
                <a:latin typeface="Arial"/>
              </a:rPr>
              <a:t>Tier 3: Enterprise Cloud Data Lake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Location: </a:t>
            </a:r>
            <a:r>
              <a:rPr>
                <a:solidFill>
                  <a:srgbClr val="1E293B"/>
                </a:solidFill>
              </a:rPr>
              <a:t>Central Corporate Cloud (AWS S3 / Azure Blob / On-Prem MinIO).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Hot Storage Tier: </a:t>
            </a:r>
            <a:r>
              <a:rPr>
                <a:solidFill>
                  <a:srgbClr val="1E293B"/>
                </a:solidFill>
              </a:rPr>
              <a:t>Active orthomosaics, GIS layers, live operational data (accessed daily).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Warm Tier (Infrequent Access): </a:t>
            </a:r>
            <a:r>
              <a:rPr>
                <a:solidFill>
                  <a:srgbClr val="1E293B"/>
                </a:solidFill>
              </a:rPr>
              <a:t>Historical 2D/3D maps, seasonal burn scars (retention 1-3 years).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Cold Archive (Glacier Deep): </a:t>
            </a:r>
            <a:r>
              <a:rPr>
                <a:solidFill>
                  <a:srgbClr val="1E293B"/>
                </a:solidFill>
              </a:rPr>
              <a:t>Raw video footage and compliance logs retained for 5+ years for ESG carbon auditing.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Lifecycle Automation: </a:t>
            </a:r>
            <a:r>
              <a:rPr>
                <a:solidFill>
                  <a:srgbClr val="1E293B"/>
                </a:solidFill>
              </a:rPr>
              <a:t>Automated policy-driven tiering reduces long-term cloud storage costs by 65%.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A 3-tier storage strategy solves field bandwidth bottlenecks: raw data is processed on-premise, while high-value intelligence syncs to the central cloud.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EXECUTIVE CONTEXT &amp; CHALLENGE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Traditional Wildfire Patrols Suffer from Latency; Autonomous IT Systems Provide Immediate Response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Why legacy satellite monitoring and manual ground patrols fail in high-risk tropical &amp; peatland forests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[SATELLITE GAP] </a:t>
            </a:r>
            <a:r>
              <a:rPr sz="1200" b="1">
                <a:solidFill>
                  <a:srgbClr val="0F2042"/>
                </a:solidFill>
                <a:latin typeface="Arial"/>
              </a:rPr>
              <a:t>1. Legacy Satellite Blindspots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Revisit Time Delay: </a:t>
            </a:r>
            <a:r>
              <a:rPr>
                <a:solidFill>
                  <a:srgbClr val="1E293B"/>
                </a:solidFill>
              </a:rPr>
              <a:t>Satellites revisit every 4-12 hours; early fires spread exponentially in 30 minutes.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Cloud &amp; Canopy Obstruction: </a:t>
            </a:r>
            <a:r>
              <a:rPr>
                <a:solidFill>
                  <a:srgbClr val="1E293B"/>
                </a:solidFill>
              </a:rPr>
              <a:t>Tropical cloud cover and dense tree canopies mask initial smoldering hotspots.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Spatial Resolution Limit: </a:t>
            </a:r>
            <a:r>
              <a:rPr>
                <a:solidFill>
                  <a:srgbClr val="1E293B"/>
                </a:solidFill>
              </a:rPr>
              <a:t>375m - 1km pixel resolution cannot isolate a 2m² smoldering ground fire until it becomes a crown blaze.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Business Impact: </a:t>
            </a:r>
            <a:r>
              <a:rPr>
                <a:solidFill>
                  <a:srgbClr val="1E293B"/>
                </a:solidFill>
              </a:rPr>
              <a:t>Fires detected late require massive water-bombing costs ($10k-$50k/hour).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[GROUND GAP] </a:t>
            </a:r>
            <a:r>
              <a:rPr sz="1200" b="1">
                <a:solidFill>
                  <a:srgbClr val="0F2042"/>
                </a:solidFill>
                <a:latin typeface="Arial"/>
              </a:rPr>
              <a:t>2. Manual Ground Patrol Inefficiency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Extreme Geography: </a:t>
            </a:r>
            <a:r>
              <a:rPr>
                <a:solidFill>
                  <a:srgbClr val="1E293B"/>
                </a:solidFill>
              </a:rPr>
              <a:t>Vast concessions (100k+ ha) with unpaved peat terrains restrict ranger mobility to &lt;15 km/day.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Hazard to Human Life: </a:t>
            </a:r>
            <a:r>
              <a:rPr>
                <a:solidFill>
                  <a:srgbClr val="1E293B"/>
                </a:solidFill>
              </a:rPr>
              <a:t>Ground crews risk entrapment by shifting wind vectors and toxic smoke plumes.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High Operational Overhead: </a:t>
            </a:r>
            <a:r>
              <a:rPr>
                <a:solidFill>
                  <a:srgbClr val="1E293B"/>
                </a:solidFill>
              </a:rPr>
              <a:t>Requires hundreds of field personnel, fuel-heavy 4x4 trucks, and scattered watchtowers.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Night Inoperability: </a:t>
            </a:r>
            <a:r>
              <a:rPr>
                <a:solidFill>
                  <a:srgbClr val="1E293B"/>
                </a:solidFill>
              </a:rPr>
              <a:t>Manual patrols halt at night when peat fires silently expand underground.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[IT SOLUTION] </a:t>
            </a:r>
            <a:r>
              <a:rPr sz="1200" b="1">
                <a:solidFill>
                  <a:srgbClr val="0F2042"/>
                </a:solidFill>
                <a:latin typeface="Arial"/>
              </a:rPr>
              <a:t>3. The Autonomous IT Shift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Sub-Minute Detection: </a:t>
            </a:r>
            <a:r>
              <a:rPr>
                <a:solidFill>
                  <a:srgbClr val="1E293B"/>
                </a:solidFill>
              </a:rPr>
              <a:t>Automated Drone-in-a-Box (DiaB) dispatched upon LoRa ground sensor trigger within 45 seconds.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Radiometric Thermal Precision: </a:t>
            </a:r>
            <a:r>
              <a:rPr>
                <a:solidFill>
                  <a:srgbClr val="1E293B"/>
                </a:solidFill>
              </a:rPr>
              <a:t>Thermal FLIR cores pinpoint subterranean peat heat signatures down to ±2°C accuracy.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Full IT Integration: </a:t>
            </a:r>
            <a:r>
              <a:rPr>
                <a:solidFill>
                  <a:srgbClr val="1E293B"/>
                </a:solidFill>
              </a:rPr>
              <a:t>Direct streaming to C2 center over Starlink/5G; automated GIS incident ticketing &amp; dispatch.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Strategic ROI: </a:t>
            </a:r>
            <a:r>
              <a:rPr>
                <a:solidFill>
                  <a:srgbClr val="1E293B"/>
                </a:solidFill>
              </a:rPr>
              <a:t>Reduces suppression cost by &gt;75% through early containment (&lt;0.5 hectare burn area).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Wildfire management has transitioned from a manual forestry task into an integrated IT, IoT, Edge Computing, and Telecommunications engineering challenge.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STORAGE SIZING &amp; CAPACITY PLANNING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Presales Sizing Calculator: Estimating Data Volume per Flight, Dock, and Concession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Storage dimensioning formulas for multi-sensor drone fleets across 30-day operational cycles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08760"/>
          <a:ext cx="1072865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1737360"/>
                <a:gridCol w="1645920"/>
                <a:gridCol w="1737360"/>
                <a:gridCol w="1828800"/>
                <a:gridCol w="1767535"/>
              </a:tblGrid>
              <a:tr h="708660"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Data Stream Type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Data Generation Rate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Per Flight (45 Mins)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Per Dock / Day (6 Flights)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Monthly Concession (4 Docks)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Storage Tier Target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4K High-Res Visual (RGB)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120 - 150 MB / min</a:t>
                      </a:r>
                      <a:br/>
                      <a:r>
                        <a:t>(45MP JPG + DNG)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5.5 - 6.8 GB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33 - 41 GB / 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4.0 - 5.0 TB / month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Local Edge NAS -&gt;</a:t>
                      </a:r>
                      <a:br/>
                      <a:r>
                        <a:t>Cloud Warm S3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Radiometric Thermal (R-TIFF)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40 - 60 MB / min</a:t>
                      </a:r>
                      <a:br/>
                      <a:r>
                        <a:t>(640x512 16-bit)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1.8 - 2.7 GB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11 - 16 GB / day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1.3 - 2.0 TB / month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Local Edge NAS -&gt;</a:t>
                      </a:r>
                      <a:br/>
                      <a:r>
                        <a:t>Cloud Hot S3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Aerial LiDAR Point Cloud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250 - 400 MB / min</a:t>
                      </a:r>
                      <a:br/>
                      <a:r>
                        <a:t>(LAS/LAZ files)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11.2 - 18.0 GB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67 - 108 GB / 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8.0 - 13.0 TB / month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Local High-Perf NVMe</a:t>
                      </a:r>
                      <a:br/>
                      <a:r>
                        <a:t>(On-Prem Processing)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Telemetry, Logs &amp; LoRa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0.5 - 1.5 MB / min</a:t>
                      </a:r>
                      <a:br/>
                      <a:r>
                        <a:t>(JSON/CSV packets)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25 - 65 MB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150 - 400 MB / day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18 - 48 GB / month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Time-Series Database</a:t>
                      </a:r>
                      <a:br/>
                      <a:r>
                        <a:t>(InfluxDB / PostgreSQL)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Total Dimensioning Sizing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~450 MB / min</a:t>
                      </a:r>
                      <a:br/>
                      <a:r>
                        <a:t>(Combined Streams)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~20.0 GB / flight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~120 GB / dock / 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~15.0 TB / month</a:t>
                      </a:r>
                      <a:br/>
                      <a:r>
                        <a:t>(4 Docks Cluster)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Recommended: 48TB Local</a:t>
                      </a:r>
                      <a:br/>
                      <a:r>
                        <a:t>NAS + 100TB Cloud S3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Dimensioning rule-of-thumb: Provision 120GB usable edge storage per dock per day, with 10GbE network interfaces for rapid mission offload.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DATA INGESTION &amp; PHOTOGRAMMETRY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Automated Data Pipeline: Converting Raw Drone Imagery into Actionable 2D/3D GIS Maps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Automated extraction of EXIF geotags, Structure-from-Motion (SfM) processing, and real-time orthomosaics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[STEP 1: INGESTION] </a:t>
            </a:r>
            <a:r>
              <a:rPr sz="1200" b="1">
                <a:solidFill>
                  <a:srgbClr val="0F2042"/>
                </a:solidFill>
                <a:latin typeface="Arial"/>
              </a:rPr>
              <a:t>1. Automated Ingestion &amp; QA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Dock Auto-Offload: </a:t>
            </a:r>
            <a:r>
              <a:rPr>
                <a:solidFill>
                  <a:srgbClr val="1E293B"/>
                </a:solidFill>
              </a:rPr>
              <a:t>Images transferred via 1GbE LAN inside the dock immediately upon landing.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EXIF &amp; Geotag Extraction: </a:t>
            </a:r>
            <a:r>
              <a:rPr>
                <a:solidFill>
                  <a:srgbClr val="1E293B"/>
                </a:solidFill>
              </a:rPr>
              <a:t>Automated parsing of RTK lat/long, altitude, camera yaw/pitch, and radiometric calibration tables.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Image Quality Filtering: </a:t>
            </a:r>
            <a:r>
              <a:rPr>
                <a:solidFill>
                  <a:srgbClr val="1E293B"/>
                </a:solidFill>
              </a:rPr>
              <a:t>Computer vision pre-filter removes blurred frames caused by high-speed flight or fogging.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Cataloging &amp; Indexing: </a:t>
            </a:r>
            <a:r>
              <a:rPr>
                <a:solidFill>
                  <a:srgbClr val="1E293B"/>
                </a:solidFill>
              </a:rPr>
              <a:t>Images tagged with Mission ID, Concession Zone, Sensor Serial, and ISO timestamp.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[STEP 2: PHOTOGRAMMETRY] </a:t>
            </a:r>
            <a:r>
              <a:rPr sz="1200" b="1">
                <a:solidFill>
                  <a:srgbClr val="0F2042"/>
                </a:solidFill>
                <a:latin typeface="Arial"/>
              </a:rPr>
              <a:t>2. Photogrammetry Processing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Processing Engines: </a:t>
            </a:r>
            <a:r>
              <a:rPr>
                <a:solidFill>
                  <a:srgbClr val="1E293B"/>
                </a:solidFill>
              </a:rPr>
              <a:t>DJI Terra Enterprise / Pix4Dmatic / WebODM deployed on local GPU edge server.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Structure from Motion (SfM): </a:t>
            </a:r>
            <a:r>
              <a:rPr>
                <a:solidFill>
                  <a:srgbClr val="1E293B"/>
                </a:solidFill>
              </a:rPr>
              <a:t>Keypoint matching stitches 500+ overlapping aerial photos into seamless 2D orthomosaic.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Real-Time 2D Stitching: </a:t>
            </a:r>
            <a:r>
              <a:rPr>
                <a:solidFill>
                  <a:srgbClr val="1E293B"/>
                </a:solidFill>
              </a:rPr>
              <a:t>Generates rapid low-res orthophoto while the drone is still airborne (processing speed &lt;15 mins).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Digital Surface Models (DSM): </a:t>
            </a:r>
            <a:r>
              <a:rPr>
                <a:solidFill>
                  <a:srgbClr val="1E293B"/>
                </a:solidFill>
              </a:rPr>
              <a:t>Generates high-precision 3D elevation maps revealing peat canal drainage barriers.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[STEP 3: GIS SERVING] </a:t>
            </a:r>
            <a:r>
              <a:rPr sz="1200" b="1">
                <a:solidFill>
                  <a:srgbClr val="0F2042"/>
                </a:solidFill>
                <a:latin typeface="Arial"/>
              </a:rPr>
              <a:t>3. GIS Export &amp; Map Serving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Standard Formats: </a:t>
            </a:r>
            <a:r>
              <a:rPr>
                <a:solidFill>
                  <a:srgbClr val="1E293B"/>
                </a:solidFill>
              </a:rPr>
              <a:t>Exports GeoTIFF, COG (Cloud Optimized GeoTIFF), LAS point clouds, and KML/Shapefiles.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Map Tile Generation: </a:t>
            </a:r>
            <a:r>
              <a:rPr>
                <a:solidFill>
                  <a:srgbClr val="1E293B"/>
                </a:solidFill>
              </a:rPr>
              <a:t>Slices large 10GB GeoTIFF into XYZ/WMTS web map tiles for sub-second pan/zoom in C2 browsers.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Thermal Heatmap Layer: </a:t>
            </a:r>
            <a:r>
              <a:rPr>
                <a:solidFill>
                  <a:srgbClr val="1E293B"/>
                </a:solidFill>
              </a:rPr>
              <a:t>Overlays calibrated temperature color ramp (Ironbow / Rainbow) onto base satellite map.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API Push to C2: </a:t>
            </a:r>
            <a:r>
              <a:rPr>
                <a:solidFill>
                  <a:srgbClr val="1E293B"/>
                </a:solidFill>
              </a:rPr>
              <a:t>Pushes updated map layer to central dispatch console within 20 minutes of flight completion.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Automated photogrammetry turns thousands of separate drone photos into a unified, geo-referenced thermal map ready for firefighting commanders.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DATA GOVERNANCE &amp; ESG ARCHIVING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Central Data Lake, Carbon Credit Accounting, and Regulatory Compliance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Presales architecture for long-term historical analytics, RSPO/ISPO forestry certification, and audit trails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[BIG DATA] </a:t>
            </a:r>
            <a:r>
              <a:rPr sz="1200" b="1">
                <a:solidFill>
                  <a:srgbClr val="0F2042"/>
                </a:solidFill>
                <a:latin typeface="Arial"/>
              </a:rPr>
              <a:t>Data Lake Analytics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Unified Analytics Schema: </a:t>
            </a:r>
            <a:r>
              <a:rPr>
                <a:solidFill>
                  <a:srgbClr val="1E293B"/>
                </a:solidFill>
              </a:rPr>
              <a:t>Stores normalized time-series IoT data alongside spatial GIS layers and incident logs.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Predictive ML Models: </a:t>
            </a:r>
            <a:r>
              <a:rPr>
                <a:solidFill>
                  <a:srgbClr val="1E293B"/>
                </a:solidFill>
              </a:rPr>
              <a:t>Applies historical fire data against weather trends to calculate seasonal high-risk fire zones.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SQL / Spatial Queries: </a:t>
            </a:r>
            <a:r>
              <a:rPr>
                <a:solidFill>
                  <a:srgbClr val="1E293B"/>
                </a:solidFill>
              </a:rPr>
              <a:t>Enterprise analysts query burn area history using PostGIS and Snowflake / BigQuery.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Upsell: </a:t>
            </a:r>
            <a:r>
              <a:rPr>
                <a:solidFill>
                  <a:srgbClr val="1E293B"/>
                </a:solidFill>
              </a:rPr>
              <a:t>Upsell big data analytics &amp; BI dashboarding services.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[ESG CARBON] </a:t>
            </a:r>
            <a:r>
              <a:rPr sz="1200" b="1">
                <a:solidFill>
                  <a:srgbClr val="0F2042"/>
                </a:solidFill>
                <a:latin typeface="Arial"/>
              </a:rPr>
              <a:t>ESG &amp; Carbon Verification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Carbon Loss Estimation: </a:t>
            </a:r>
            <a:r>
              <a:rPr>
                <a:solidFill>
                  <a:srgbClr val="1E293B"/>
                </a:solidFill>
              </a:rPr>
              <a:t>Quantifies above-ground biomass (AGB) loss using pre- and post-fire LiDAR 3D point clouds.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Verra &amp; Gold Standard: </a:t>
            </a:r>
            <a:r>
              <a:rPr>
                <a:solidFill>
                  <a:srgbClr val="1E293B"/>
                </a:solidFill>
              </a:rPr>
              <a:t>Provides tamper-proof, geotagged evidence required for carbon offset certification projects.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Deforestation Monitoring: </a:t>
            </a:r>
            <a:r>
              <a:rPr>
                <a:solidFill>
                  <a:srgbClr val="1E293B"/>
                </a:solidFill>
              </a:rPr>
              <a:t>Detects unauthorized slash-and-burn land clearing within 24 hours.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Sustainability Reports: </a:t>
            </a:r>
            <a:r>
              <a:rPr>
                <a:solidFill>
                  <a:srgbClr val="1E293B"/>
                </a:solidFill>
              </a:rPr>
              <a:t>Generates automated sustainability reports for investor ESG audits.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[REGULATORY] </a:t>
            </a:r>
            <a:r>
              <a:rPr sz="1200" b="1">
                <a:solidFill>
                  <a:srgbClr val="0F2042"/>
                </a:solidFill>
                <a:latin typeface="Arial"/>
              </a:rPr>
              <a:t>Regulatory Compliance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Government Reporting: </a:t>
            </a:r>
            <a:r>
              <a:rPr>
                <a:solidFill>
                  <a:srgbClr val="1E293B"/>
                </a:solidFill>
              </a:rPr>
              <a:t>Automates compliance data submission to Indonesian Ministry of Forestry (KLHK).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RSPO / ISPO Certification: </a:t>
            </a:r>
            <a:r>
              <a:rPr>
                <a:solidFill>
                  <a:srgbClr val="1E293B"/>
                </a:solidFill>
              </a:rPr>
              <a:t>Mandatory fire monitoring records for sustainable palm oil certification compliance.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Legal Evidence Chain: </a:t>
            </a:r>
            <a:r>
              <a:rPr>
                <a:solidFill>
                  <a:srgbClr val="1E293B"/>
                </a:solidFill>
              </a:rPr>
              <a:t>Immutable metadata hashing (SHA-256) for legal prosecution of illegal land burning.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Audit Readiness: </a:t>
            </a:r>
            <a:r>
              <a:rPr>
                <a:solidFill>
                  <a:srgbClr val="1E293B"/>
                </a:solidFill>
              </a:rPr>
              <a:t>Instant extraction of flight path logs, operator IDs, and thermal proof.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[COLD ARCHIVE] </a:t>
            </a:r>
            <a:r>
              <a:rPr sz="1200" b="1">
                <a:solidFill>
                  <a:srgbClr val="0F2042"/>
                </a:solidFill>
                <a:latin typeface="Arial"/>
              </a:rPr>
              <a:t>Cold Archive Policies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Automated Lifecycle: </a:t>
            </a:r>
            <a:r>
              <a:rPr>
                <a:solidFill>
                  <a:srgbClr val="1E293B"/>
                </a:solidFill>
              </a:rPr>
              <a:t>Data transitioned from Hot S3 -&gt; Warm S3 after 90 days -&gt; Glacier Deep Archive after 365 days.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Cost Reduction: </a:t>
            </a:r>
            <a:r>
              <a:rPr>
                <a:solidFill>
                  <a:srgbClr val="1E293B"/>
                </a:solidFill>
              </a:rPr>
              <a:t>Reduces monthly cloud storage bill from $23/TB to $0.99/TB in Glacier Deep Archive.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11 9s Durability: </a:t>
            </a:r>
            <a:r>
              <a:rPr>
                <a:solidFill>
                  <a:srgbClr val="1E293B"/>
                </a:solidFill>
              </a:rPr>
              <a:t>Guarantees enterprise data durability across multiple availability zones.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Ransomware Protection: </a:t>
            </a:r>
            <a:r>
              <a:rPr>
                <a:solidFill>
                  <a:srgbClr val="1E293B"/>
                </a:solidFill>
              </a:rPr>
              <a:t>S3 Object Lock (WORM) prevents accidental or malicious data deletion.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Enterprise storage governance turns drone operational data into legally-binding ESG compliance assets and certified carbon credit verification proof.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END-TO-END SOFTWARE ARCHITECTURE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4-Layer Enterprise Software Architecture: From Silicon Firmware to Central C2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Modular software blueprint connecting edge drone runtime, communications middleware, and cloud applications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[LAYER 1: AIRBORNE] </a:t>
            </a:r>
            <a:r>
              <a:rPr sz="1200" b="1">
                <a:solidFill>
                  <a:srgbClr val="0F2042"/>
                </a:solidFill>
                <a:latin typeface="Arial"/>
              </a:rPr>
              <a:t>Layer 1: Airborne &amp; Dock Edge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Embedded Operating System: </a:t>
            </a:r>
            <a:r>
              <a:rPr>
                <a:solidFill>
                  <a:srgbClr val="1E293B"/>
                </a:solidFill>
              </a:rPr>
              <a:t>Linux Yocto / Ubuntu Core running on Jetson Orin; NuttX RTOS on flight controller.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CV Inference Runtime: </a:t>
            </a:r>
            <a:r>
              <a:rPr>
                <a:solidFill>
                  <a:srgbClr val="1E293B"/>
                </a:solidFill>
              </a:rPr>
              <a:t>NVIDIA TensorRT 8.6 running optimized YOLOv8 smoke &amp; thermal models.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Hardware SDKs: </a:t>
            </a:r>
            <a:r>
              <a:rPr>
                <a:solidFill>
                  <a:srgbClr val="1E293B"/>
                </a:solidFill>
              </a:rPr>
              <a:t>DJI Payload SDK (PSDK) &amp; Onboard SDK (OSDK) for direct gimbal/camera control.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Autonomous Dock Agent: </a:t>
            </a:r>
            <a:r>
              <a:rPr>
                <a:solidFill>
                  <a:srgbClr val="1E293B"/>
                </a:solidFill>
              </a:rPr>
              <a:t>Manages local weather station parsing, power cycles, and hatch mechanics.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[LAYER 2: PROTOCOLS] </a:t>
            </a:r>
            <a:r>
              <a:rPr sz="1200" b="1">
                <a:solidFill>
                  <a:srgbClr val="0F2042"/>
                </a:solidFill>
                <a:latin typeface="Arial"/>
              </a:rPr>
              <a:t>Layer 2: Edge Ingest &amp; Protocols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Streaming Media Server: </a:t>
            </a:r>
            <a:r>
              <a:rPr>
                <a:solidFill>
                  <a:srgbClr val="1E293B"/>
                </a:solidFill>
              </a:rPr>
              <a:t>WebRTC / RTSP live video gateway with hardware-accelerated H.265 transcoding.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Telemetry Protocol Broker: </a:t>
            </a:r>
            <a:r>
              <a:rPr>
                <a:solidFill>
                  <a:srgbClr val="1E293B"/>
                </a:solidFill>
              </a:rPr>
              <a:t>EMQX / Mosquitto MQTT message broker handling 50k+ messages/sec.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IoT LoRaWAN Server: </a:t>
            </a:r>
            <a:r>
              <a:rPr>
                <a:solidFill>
                  <a:srgbClr val="1E293B"/>
                </a:solidFill>
              </a:rPr>
              <a:t>ChirpStack Open-Source Server for LoRa node deduplication &amp; decryption.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Security &amp; VPN: </a:t>
            </a:r>
            <a:r>
              <a:rPr>
                <a:solidFill>
                  <a:srgbClr val="1E293B"/>
                </a:solidFill>
              </a:rPr>
              <a:t>WireGuard / IPSec encrypted mesh tunnels connecting all field gateways.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[LAYER 3: BACKEND] </a:t>
            </a:r>
            <a:r>
              <a:rPr sz="1200" b="1">
                <a:solidFill>
                  <a:srgbClr val="0F2042"/>
                </a:solidFill>
                <a:latin typeface="Arial"/>
              </a:rPr>
              <a:t>Layer 3: Enterprise C2 Backend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Microservices Architecture: </a:t>
            </a:r>
            <a:r>
              <a:rPr>
                <a:solidFill>
                  <a:srgbClr val="1E293B"/>
                </a:solidFill>
              </a:rPr>
              <a:t>Kubernetes (K8s) cluster hosting Dockerized business logic microservices.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Geospatial Database: </a:t>
            </a:r>
            <a:r>
              <a:rPr>
                <a:solidFill>
                  <a:srgbClr val="1E293B"/>
                </a:solidFill>
              </a:rPr>
              <a:t>PostgreSQL with PostGIS extension for sub-millisecond spatial querying.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Time-Series DB: </a:t>
            </a:r>
            <a:r>
              <a:rPr>
                <a:solidFill>
                  <a:srgbClr val="1E293B"/>
                </a:solidFill>
              </a:rPr>
              <a:t>InfluxDB / TimescaleDB storing temperature, moisture, and battery telemetry.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Mission Scheduler: </a:t>
            </a:r>
            <a:r>
              <a:rPr>
                <a:solidFill>
                  <a:srgbClr val="1E293B"/>
                </a:solidFill>
              </a:rPr>
              <a:t>Automated cron engine dispatching drone patrols based on weather risk algorithms.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[LAYER 4: UI / C2] </a:t>
            </a:r>
            <a:r>
              <a:rPr sz="1200" b="1">
                <a:solidFill>
                  <a:srgbClr val="0F2042"/>
                </a:solidFill>
                <a:latin typeface="Arial"/>
              </a:rPr>
              <a:t>Layer 4: Presentation &amp; UI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Common Operating Picture: </a:t>
            </a:r>
            <a:r>
              <a:rPr>
                <a:solidFill>
                  <a:srgbClr val="1E293B"/>
                </a:solidFill>
              </a:rPr>
              <a:t>React.js / WebGL 3D dashboard displaying live map, video walls, and asset markers.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GIS Mapping Integration: </a:t>
            </a:r>
            <a:r>
              <a:rPr>
                <a:solidFill>
                  <a:srgbClr val="1E293B"/>
                </a:solidFill>
              </a:rPr>
              <a:t>ESRI ArcGIS WebApp Builder / Mapbox GL JS spatial overlays.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Mobile App: </a:t>
            </a:r>
            <a:r>
              <a:rPr>
                <a:solidFill>
                  <a:srgbClr val="1E293B"/>
                </a:solidFill>
              </a:rPr>
              <a:t>Flutter/React Native app for field ground rangers on rugged Android tablets.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REST / GraphQL APIs: </a:t>
            </a:r>
            <a:r>
              <a:rPr>
                <a:solidFill>
                  <a:srgbClr val="1E293B"/>
                </a:solidFill>
              </a:rPr>
              <a:t>Open APIs for third-party ERP, SAP, and national disaster portal integration.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The 4-layer modular architecture enables seamless integration with existing enterprise IT infrastructure, databases, and third-party security platforms.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C2 &amp; FLEET MANAGEMENT SOFTWARE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Enterprise C2 Platforms: DJI FlightHub 2 vs. Auterion Suite vs. DroneDeploy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Comparative feature matrix for remote multi-drone fleet orchestration, live streaming, and automated tasking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08760"/>
          <a:ext cx="1072865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2286000"/>
                <a:gridCol w="2286000"/>
                <a:gridCol w="2194560"/>
                <a:gridCol w="1950415"/>
              </a:tblGrid>
              <a:tr h="850392"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Capability Feature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DJI FlightHub 2 Enterprise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Auterion Suite (Open Ecosystem)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DroneDeploy Ground Cloud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Presales Recommendation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Fleet &amp; Dock Orchestration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Native support for DJI Dock 2, M350, M30T; 1-click automated tasking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Vendor-agnostic; supports PX4/Skynode custom drones &amp; docks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Supports DJI &amp; Skydio docks; strong photogrammetry engine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FlightHub 2 is fastest to deploy; Auterion for custom non-DJI compliance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Real-Time Live Streaming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Ultra-low latency (&lt;200ms) WebRTC; multi-window split screen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H.264/H.265 streaming via cloud router; open API feeds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Live streaming with automated cloud video backup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FlightHub 2 provides best native camera zoom &amp; thermal control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Real-Time 2D Mapping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Cloud-based real-time 2D orthomosaic rendering mid-flight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Requires local edge compute node for photogrammetry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Industry-leading cloud photogrammetry processing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DroneDeploy leads in 3D analytics; FlightHub 2 leads in real-time speed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Third-Party API Integration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RESTful Open API for device status, live stream, and media sync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Extensive open-source APIs, ROS2, and MAVLink integration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Rich App Marketplace with Procore, Autodesk, ESRI connectors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All three support enterprise webhook and REST architecture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DJI FlightHub 2 is the most cost-effective and mature C2 choice for DJI hardware, while Auterion offers complete open-architecture sovereignty.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GIS &amp; SITUATIONAL AWARENESS INTEGRATION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Common Operating Picture (COP): Integrating Drone Feeds with ESRI ArcGIS &amp; SiPongi+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Single-pane-of-glass interface combining satellite alerts, LoRa ground sensors, and real-time drone telemetry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[SPATIAL LAYERS] </a:t>
            </a:r>
            <a:r>
              <a:rPr sz="1200" b="1">
                <a:solidFill>
                  <a:srgbClr val="0F2042"/>
                </a:solidFill>
                <a:latin typeface="Arial"/>
              </a:rPr>
              <a:t>1. Multi-Layer Spatial Ingestion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Base Satellite Layers: </a:t>
            </a:r>
            <a:r>
              <a:rPr>
                <a:solidFill>
                  <a:srgbClr val="1E293B"/>
                </a:solidFill>
              </a:rPr>
              <a:t>NASA FIRMS (MODIS/VIIRS) thermal hotspot feeds updated via automated REST ingest every 3 hours.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Concession Boundaries: </a:t>
            </a:r>
            <a:r>
              <a:rPr>
                <a:solidFill>
                  <a:srgbClr val="1E293B"/>
                </a:solidFill>
              </a:rPr>
              <a:t>Cadastral land boundaries, peat depth maps, canal networks, and high-conservation value (HCV) zones.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Live LoRa Sensor Markers: </a:t>
            </a:r>
            <a:r>
              <a:rPr>
                <a:solidFill>
                  <a:srgbClr val="1E293B"/>
                </a:solidFill>
              </a:rPr>
              <a:t>Color-coded dynamic pins showing live peat moisture (Green: Safe, Yellow: Warning, Red: Critical).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Live Drone Asset Tracking: </a:t>
            </a:r>
            <a:r>
              <a:rPr>
                <a:solidFill>
                  <a:srgbClr val="1E293B"/>
                </a:solidFill>
              </a:rPr>
              <a:t>Real-time icon showing drone position, heading, battery state, and camera field-of-view (FOV) frustum.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[INTEROPERABILITY] </a:t>
            </a:r>
            <a:r>
              <a:rPr sz="1200" b="1">
                <a:solidFill>
                  <a:srgbClr val="0F2042"/>
                </a:solidFill>
                <a:latin typeface="Arial"/>
              </a:rPr>
              <a:t>2. National Interoperability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KLHK SiPongi+ Integration: </a:t>
            </a:r>
            <a:r>
              <a:rPr>
                <a:solidFill>
                  <a:srgbClr val="1E293B"/>
                </a:solidFill>
              </a:rPr>
              <a:t>Bi-directional API sync with Indonesian Ministry of Environment &amp; Forestry fire monitoring system.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BMKG Weather Radar Sync: </a:t>
            </a:r>
            <a:r>
              <a:rPr>
                <a:solidFill>
                  <a:srgbClr val="1E293B"/>
                </a:solidFill>
              </a:rPr>
              <a:t>Overlays real-time wind direction, temperature, and drought index (FFMC/FMC) on the master map.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Automated Incident Dispatch: </a:t>
            </a:r>
            <a:r>
              <a:rPr>
                <a:solidFill>
                  <a:srgbClr val="1E293B"/>
                </a:solidFill>
              </a:rPr>
              <a:t>When verified hotspot occurs, system auto-generates digital incident ticket with exact GPS coordinates.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Advantage: </a:t>
            </a:r>
            <a:r>
              <a:rPr>
                <a:solidFill>
                  <a:srgbClr val="1E293B"/>
                </a:solidFill>
              </a:rPr>
              <a:t>Guarantees concession compliance with national forestry disaster regulations.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[DECISION SUPPORT] </a:t>
            </a:r>
            <a:r>
              <a:rPr sz="1200" b="1">
                <a:solidFill>
                  <a:srgbClr val="0F2042"/>
                </a:solidFill>
                <a:latin typeface="Arial"/>
              </a:rPr>
              <a:t>3. Tactical Decision Support UI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Fire Propagation Modeling: </a:t>
            </a:r>
            <a:r>
              <a:rPr>
                <a:solidFill>
                  <a:srgbClr val="1E293B"/>
                </a:solidFill>
              </a:rPr>
              <a:t>Simulates fire spread vector 1hr, 2hr, 6hr ahead based on drone wind data and peat moisture.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Water Source Routing: </a:t>
            </a:r>
            <a:r>
              <a:rPr>
                <a:solidFill>
                  <a:srgbClr val="1E293B"/>
                </a:solidFill>
              </a:rPr>
              <a:t>Auto-calculates nearest accessible canal water reservoirs for ground firefighting teams.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Evacuation Zone Alerts: </a:t>
            </a:r>
            <a:r>
              <a:rPr>
                <a:solidFill>
                  <a:srgbClr val="1E293B"/>
                </a:solidFill>
              </a:rPr>
              <a:t>Generates automated geofenced safety alerts to ground ranger mobile tablets.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Executive Summary View: </a:t>
            </a:r>
            <a:r>
              <a:rPr>
                <a:solidFill>
                  <a:srgbClr val="1E293B"/>
                </a:solidFill>
              </a:rPr>
              <a:t>One-click export of daily disaster briefing report for C-level management.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The Common Operating Picture (COP) bridges the gap between field sensors and C-level decision-makers, unifying all intelligence onto a single map.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API ECOSYSTEM &amp; IT PROTOCOLS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Enterprise Integration Middleware: REST, MQTT, WebRTC, and MAVLink Standards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Presales integration guide for connecting drone infrastructure into existing corporate IT, SOC, and SIEM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[MQTT / KAFKA] </a:t>
            </a:r>
            <a:r>
              <a:rPr sz="1200" b="1">
                <a:solidFill>
                  <a:srgbClr val="0F2042"/>
                </a:solidFill>
                <a:latin typeface="Arial"/>
              </a:rPr>
              <a:t>Telemetry &amp; Messaging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Protocol: </a:t>
            </a:r>
            <a:r>
              <a:rPr>
                <a:solidFill>
                  <a:srgbClr val="1E293B"/>
                </a:solidFill>
              </a:rPr>
              <a:t>MQTT v5.0 / Kafka over TLS 1.3 for high-throughput sensor telemetry.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Data Format: </a:t>
            </a:r>
            <a:r>
              <a:rPr>
                <a:solidFill>
                  <a:srgbClr val="1E293B"/>
                </a:solidFill>
              </a:rPr>
              <a:t>Standard JSON &amp; Protobuf payloads containing sensor readings, GPS, and alerts.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Publish/Subscribe: </a:t>
            </a:r>
            <a:r>
              <a:rPr>
                <a:solidFill>
                  <a:srgbClr val="1E293B"/>
                </a:solidFill>
              </a:rPr>
              <a:t>Enables thousands of clients to subscribe to specific concession zone alerts.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Throughput: </a:t>
            </a:r>
            <a:r>
              <a:rPr>
                <a:solidFill>
                  <a:srgbClr val="1E293B"/>
                </a:solidFill>
              </a:rPr>
              <a:t>Handles &gt;100k events/sec with &lt;10ms message broker latency.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[WEBRTC VIDEO] </a:t>
            </a:r>
            <a:r>
              <a:rPr sz="1200" b="1">
                <a:solidFill>
                  <a:srgbClr val="0F2042"/>
                </a:solidFill>
                <a:latin typeface="Arial"/>
              </a:rPr>
              <a:t>Live Video Streaming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Protocol: </a:t>
            </a:r>
            <a:r>
              <a:rPr>
                <a:solidFill>
                  <a:srgbClr val="1E293B"/>
                </a:solidFill>
              </a:rPr>
              <a:t>WebRTC (Whip/Whep) &amp; RTSP / HLS for ultra-low latency video streaming.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Encoding: </a:t>
            </a:r>
            <a:r>
              <a:rPr>
                <a:solidFill>
                  <a:srgbClr val="1E293B"/>
                </a:solidFill>
              </a:rPr>
              <a:t>H.264 / H.265 hardware-encoded streams adaptive to network bitrate.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Security: </a:t>
            </a:r>
            <a:r>
              <a:rPr>
                <a:solidFill>
                  <a:srgbClr val="1E293B"/>
                </a:solidFill>
              </a:rPr>
              <a:t>SRTP (Secure Real-time Transport Protocol) encryption with DTLS handshake.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Browser Playback: </a:t>
            </a:r>
            <a:r>
              <a:rPr>
                <a:solidFill>
                  <a:srgbClr val="1E293B"/>
                </a:solidFill>
              </a:rPr>
              <a:t>Zero-plugin native playback in Chrome, Edge, Safari, and mobile web.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[REST APIS] </a:t>
            </a:r>
            <a:r>
              <a:rPr sz="1200" b="1">
                <a:solidFill>
                  <a:srgbClr val="0F2042"/>
                </a:solidFill>
                <a:latin typeface="Arial"/>
              </a:rPr>
              <a:t>Enterprise REST APIs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API Architecture: </a:t>
            </a:r>
            <a:r>
              <a:rPr>
                <a:solidFill>
                  <a:srgbClr val="1E293B"/>
                </a:solidFill>
              </a:rPr>
              <a:t>RESTful / GraphQL APIs with OAuth 2.0 / JWT token authentication.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Endpoints: </a:t>
            </a:r>
            <a:r>
              <a:rPr>
                <a:solidFill>
                  <a:srgbClr val="1E293B"/>
                </a:solidFill>
              </a:rPr>
              <a:t>POST /missions (dispatch flight), GET /telemetry, GET /hotspots, POST /payload/drop.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Webhooks: </a:t>
            </a:r>
            <a:r>
              <a:rPr>
                <a:solidFill>
                  <a:srgbClr val="1E293B"/>
                </a:solidFill>
              </a:rPr>
              <a:t>Real-time webhook notifications sent to corporate Slack, WhatsApp, and Telegram bots.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OpenAPI 3.0: </a:t>
            </a:r>
            <a:r>
              <a:rPr>
                <a:solidFill>
                  <a:srgbClr val="1E293B"/>
                </a:solidFill>
              </a:rPr>
              <a:t>Full OpenAPI specs ready for client IT developer integration.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[STANDARDS] </a:t>
            </a:r>
            <a:r>
              <a:rPr sz="1200" b="1">
                <a:solidFill>
                  <a:srgbClr val="0F2042"/>
                </a:solidFill>
                <a:latin typeface="Arial"/>
              </a:rPr>
              <a:t>Defense &amp; GIS Standards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STANAG 4586: </a:t>
            </a:r>
            <a:r>
              <a:rPr>
                <a:solidFill>
                  <a:srgbClr val="1E293B"/>
                </a:solidFill>
              </a:rPr>
              <a:t>Interoperability standard for Unmanned Control Systems (NATO compliant).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OGC Compliance: </a:t>
            </a:r>
            <a:r>
              <a:rPr>
                <a:solidFill>
                  <a:srgbClr val="1E293B"/>
                </a:solidFill>
              </a:rPr>
              <a:t>Open Geospatial Consortium standards: WMS, WFS, WMTS, GeoJSON, and KML.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SIEM / SOC Integration: </a:t>
            </a:r>
            <a:r>
              <a:rPr>
                <a:solidFill>
                  <a:srgbClr val="1E293B"/>
                </a:solidFill>
              </a:rPr>
              <a:t>Syslog and SNMP v3 traps forwarded to Splunk / IBM QRadar for security auditing.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Benefit: </a:t>
            </a:r>
            <a:r>
              <a:rPr>
                <a:solidFill>
                  <a:srgbClr val="1E293B"/>
                </a:solidFill>
              </a:rPr>
              <a:t>Overcomes strict corporate IT security objections.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Adoption of open enterprise standards (MQTT, WebRTC, REST, OGC) eliminates vendor lock-in and speeds up IT security approvals.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PRESALES BLUEPRINT: AUTONOMOUS CONCESSION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Solution Blueprint 1: 50,000-Hectare Autonomous Concession Wildfire Monitoring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Complete Bill of Materials (BoM), architecture sizing, and 3-year Total Cost of Ownership (TCO)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[HARDWARE &amp; BOM] </a:t>
            </a:r>
            <a:r>
              <a:rPr sz="1200" b="1">
                <a:solidFill>
                  <a:srgbClr val="0F2042"/>
                </a:solidFill>
                <a:latin typeface="Arial"/>
              </a:rPr>
              <a:t>1. Bill of Materials (BoM)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Autonomous Airframes: </a:t>
            </a:r>
            <a:r>
              <a:rPr>
                <a:solidFill>
                  <a:srgbClr val="1E293B"/>
                </a:solidFill>
              </a:rPr>
              <a:t>2x DJI Dock 2 with Matrice 3TD (Thermal + Visual + LRF).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Long-Range VTOL: </a:t>
            </a:r>
            <a:r>
              <a:rPr>
                <a:solidFill>
                  <a:srgbClr val="1E293B"/>
                </a:solidFill>
              </a:rPr>
              <a:t>1x WingtraOne GEN II with Multispectral &amp; RGB mapping payload.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IoT LoRa Network: </a:t>
            </a:r>
            <a:r>
              <a:rPr>
                <a:solidFill>
                  <a:srgbClr val="1E293B"/>
                </a:solidFill>
              </a:rPr>
              <a:t>60x Rugged Soil Moisture/Gas Nodes + 4x Outdoor IP67 LoRa Gateways.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Telecom &amp; Power: </a:t>
            </a:r>
            <a:r>
              <a:rPr>
                <a:solidFill>
                  <a:srgbClr val="1E293B"/>
                </a:solidFill>
              </a:rPr>
              <a:t>2x Solar Microgrid (2kW PV + LiFePO4) + 2x Starlink Business Terminals.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Software Licenses: </a:t>
            </a:r>
            <a:r>
              <a:rPr>
                <a:solidFill>
                  <a:srgbClr val="1E293B"/>
                </a:solidFill>
              </a:rPr>
              <a:t>DJI FlightHub 2 Enterprise (3-Yr) + Cloud GIS Platform Server.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[OPERATIONS] </a:t>
            </a:r>
            <a:r>
              <a:rPr sz="1200" b="1">
                <a:solidFill>
                  <a:srgbClr val="0F2042"/>
                </a:solidFill>
                <a:latin typeface="Arial"/>
              </a:rPr>
              <a:t>2. Operational Architecture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Patrol Schedule: </a:t>
            </a:r>
            <a:r>
              <a:rPr>
                <a:solidFill>
                  <a:srgbClr val="1E293B"/>
                </a:solidFill>
              </a:rPr>
              <a:t>Automated 45-minute perimeter patrol executed 4x daily per dock.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Trigger-Based Scramble: </a:t>
            </a:r>
            <a:r>
              <a:rPr>
                <a:solidFill>
                  <a:srgbClr val="1E293B"/>
                </a:solidFill>
              </a:rPr>
              <a:t>Immediate automated launch when any of the 60 LoRa nodes detects anomaly.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Coverage Scope: </a:t>
            </a:r>
            <a:r>
              <a:rPr>
                <a:solidFill>
                  <a:srgbClr val="1E293B"/>
                </a:solidFill>
              </a:rPr>
              <a:t>100% automated coverage of 50,000 ha; 10-minute maximum response time.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Zero On-Site Pilots: </a:t>
            </a:r>
            <a:r>
              <a:rPr>
                <a:solidFill>
                  <a:srgbClr val="1E293B"/>
                </a:solidFill>
              </a:rPr>
              <a:t>Controlled remotely from regional headquarters 300 km away.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Data Sync: </a:t>
            </a:r>
            <a:r>
              <a:rPr>
                <a:solidFill>
                  <a:srgbClr val="1E293B"/>
                </a:solidFill>
              </a:rPr>
              <a:t>Automated daily orthomosaic sync over Starlink backhaul at midnight.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[COMMERCIAL ROI] </a:t>
            </a:r>
            <a:r>
              <a:rPr sz="1200" b="1">
                <a:solidFill>
                  <a:srgbClr val="0F2042"/>
                </a:solidFill>
                <a:latin typeface="Arial"/>
              </a:rPr>
              <a:t>3. Commercial Budget &amp; ROI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Estimated CAPEX: </a:t>
            </a:r>
            <a:r>
              <a:rPr>
                <a:solidFill>
                  <a:srgbClr val="1E293B"/>
                </a:solidFill>
              </a:rPr>
              <a:t>$180,000 - $240,000 (Hardware, Docks, Sensors, Power, Installation).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Annual OPEX: </a:t>
            </a:r>
            <a:r>
              <a:rPr>
                <a:solidFill>
                  <a:srgbClr val="1E293B"/>
                </a:solidFill>
              </a:rPr>
              <a:t>$25,000 - $35,000 / year (Starlink, Cloud Hosting, SLA Spares).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Baseline Cost Replaced: </a:t>
            </a:r>
            <a:r>
              <a:rPr>
                <a:solidFill>
                  <a:srgbClr val="1E293B"/>
                </a:solidFill>
              </a:rPr>
              <a:t>Replaces 25 manual ground patrol rangers ($120,000/yr) + 4 pickup trucks ($40,000/yr).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Payback Period: </a:t>
            </a:r>
            <a:r>
              <a:rPr>
                <a:solidFill>
                  <a:srgbClr val="1E293B"/>
                </a:solidFill>
              </a:rPr>
              <a:t>Estimated ROI achieved in 14 to 18 months.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Insurance Discount: </a:t>
            </a:r>
            <a:r>
              <a:rPr>
                <a:solidFill>
                  <a:srgbClr val="1E293B"/>
                </a:solidFill>
              </a:rPr>
              <a:t>Qualifies concession for 15-20% reduction in forestry insurance premiums.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Blueprint 1 delivers 24/7 uncrewed protection across 50,000 hectares, cutting recurring operational costs while achieving ROI in under 18 months.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PRESALES BLUEPRINT: TACTICAL MOBILE UNIT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Solution Blueprint 2: Rapid Response 4x4 Mobile Tactical Command Unit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Specialized deployment for emergency tactical intervention, search-and-rescue, and direct fire suppression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[TACTICAL BOM] </a:t>
            </a:r>
            <a:r>
              <a:rPr sz="1200" b="1">
                <a:solidFill>
                  <a:srgbClr val="0F2042"/>
                </a:solidFill>
                <a:latin typeface="Arial"/>
              </a:rPr>
              <a:t>1. Mobile Command Vehicle BoM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4x4 Tactical Vehicle: </a:t>
            </a:r>
            <a:r>
              <a:rPr>
                <a:solidFill>
                  <a:srgbClr val="1E293B"/>
                </a:solidFill>
              </a:rPr>
              <a:t>Heavy-duty custom chassis equipped with 5kW onboard generator &amp; battery inverter.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Drone Airframes: </a:t>
            </a:r>
            <a:r>
              <a:rPr>
                <a:solidFill>
                  <a:srgbClr val="1E293B"/>
                </a:solidFill>
              </a:rPr>
              <a:t>1x DJI Matrice 350 RTK (H30T Thermal) + 1x FlyCart 30 Heavy Lift.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Suppression Payload: </a:t>
            </a:r>
            <a:r>
              <a:rPr>
                <a:solidFill>
                  <a:srgbClr val="1E293B"/>
                </a:solidFill>
              </a:rPr>
              <a:t>Revolving launcher carrying 8x ABC fire-extinguishing balls + 20L foam spray tank.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Edge Server: </a:t>
            </a:r>
            <a:r>
              <a:rPr>
                <a:solidFill>
                  <a:srgbClr val="1E293B"/>
                </a:solidFill>
              </a:rPr>
              <a:t>Rugged 1U Server (NVIDIA GPU + 32TB NVMe Storage + DJI Terra on-prem).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Mobile Comms Array: </a:t>
            </a:r>
            <a:r>
              <a:rPr>
                <a:solidFill>
                  <a:srgbClr val="1E293B"/>
                </a:solidFill>
              </a:rPr>
              <a:t>Starlink Flat High-Performance (in-motion) + COFDM Mesh Mast (10m pneumatic).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[TACTICAL WORKFLOW] </a:t>
            </a:r>
            <a:r>
              <a:rPr sz="1200" b="1">
                <a:solidFill>
                  <a:srgbClr val="0F2042"/>
                </a:solidFill>
                <a:latin typeface="Arial"/>
              </a:rPr>
              <a:t>2. Operational Workflow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Deployment Speed: </a:t>
            </a:r>
            <a:r>
              <a:rPr>
                <a:solidFill>
                  <a:srgbClr val="1E293B"/>
                </a:solidFill>
              </a:rPr>
              <a:t>Vehicle arrives on-scene; drone airborne in &lt;3 minutes from roof platform.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Direct First Strike: </a:t>
            </a:r>
            <a:r>
              <a:rPr>
                <a:solidFill>
                  <a:srgbClr val="1E293B"/>
                </a:solidFill>
              </a:rPr>
              <a:t>FlyCart drops extinguishing balls directly onto active head fire line.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Video Wall: </a:t>
            </a:r>
            <a:r>
              <a:rPr>
                <a:solidFill>
                  <a:srgbClr val="1E293B"/>
                </a:solidFill>
              </a:rPr>
              <a:t>Vehicle interior features dual 32-inch 4K monitors displaying live thermal and 3D terrain.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Ranger Tablet Mirroring: </a:t>
            </a:r>
            <a:r>
              <a:rPr>
                <a:solidFill>
                  <a:srgbClr val="1E293B"/>
                </a:solidFill>
              </a:rPr>
              <a:t>COFDM mesh broadcasts live video to tablets of ground crews in dense jungle.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Night Mission Ready: </a:t>
            </a:r>
            <a:r>
              <a:rPr>
                <a:solidFill>
                  <a:srgbClr val="1E293B"/>
                </a:solidFill>
              </a:rPr>
              <a:t>Thermal spot meter guides ground water hoses directly to underground peat embers.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[TARGET MARKET] </a:t>
            </a:r>
            <a:r>
              <a:rPr sz="1200" b="1">
                <a:solidFill>
                  <a:srgbClr val="0F2042"/>
                </a:solidFill>
                <a:latin typeface="Arial"/>
              </a:rPr>
              <a:t>3. Target Customer &amp; Deal Size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Target Clients: </a:t>
            </a:r>
            <a:r>
              <a:rPr>
                <a:solidFill>
                  <a:srgbClr val="1E293B"/>
                </a:solidFill>
              </a:rPr>
              <a:t>Provincial Disaster Agencies (BPBD), Ministry of Forestry (KLHK Manggala Agni), Mining Consortia.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Estimated Deal Value: </a:t>
            </a:r>
            <a:r>
              <a:rPr>
                <a:solidFill>
                  <a:srgbClr val="1E293B"/>
                </a:solidFill>
              </a:rPr>
              <a:t>$190,000 - $320,000 per fully equipped Mobile Command Vehicle.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Synergy: </a:t>
            </a:r>
            <a:r>
              <a:rPr>
                <a:solidFill>
                  <a:srgbClr val="1E293B"/>
                </a:solidFill>
              </a:rPr>
              <a:t>Combines automotive upfitting, edge IT servers, satellite comms, and advanced payloads.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Strategic Value: </a:t>
            </a:r>
            <a:r>
              <a:rPr>
                <a:solidFill>
                  <a:srgbClr val="1E293B"/>
                </a:solidFill>
              </a:rPr>
              <a:t>High-visibility flagship project establishing presales leadership in disaster tech.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Blueprint 2 provides mobile tactical agility: delivering instant on-scene command, edge computing, and active fire suppression in deep jungle.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PRESALES SIZING &amp; DESIGN CHECKLIST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Presales Technical Discovery &amp; Solution Sizing Framework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Step-by-step technical questionnaire and engineering calculation matrix for client proposal design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512064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12064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479145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[DISCOVERY CHECKLIST] </a:t>
            </a:r>
            <a:r>
              <a:rPr sz="1200" b="1">
                <a:solidFill>
                  <a:srgbClr val="0F2042"/>
                </a:solidFill>
                <a:latin typeface="Arial"/>
              </a:rPr>
              <a:t>Technical Discovery Checklist (Questions to Ask Client)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Concession Profile: </a:t>
            </a:r>
            <a:r>
              <a:rPr>
                <a:solidFill>
                  <a:srgbClr val="1E293B"/>
                </a:solidFill>
              </a:rPr>
              <a:t>Total area (ha), peatland vs mineral soil %, topography elevation profile, watchtowers.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Telecom Infrastructure: </a:t>
            </a:r>
            <a:r>
              <a:rPr>
                <a:solidFill>
                  <a:srgbClr val="1E293B"/>
                </a:solidFill>
              </a:rPr>
              <a:t>Cellular 4G coverage map across concession, backhaul fiber availability, tower mast space.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Power Availability: </a:t>
            </a:r>
            <a:r>
              <a:rPr>
                <a:solidFill>
                  <a:srgbClr val="1E293B"/>
                </a:solidFill>
              </a:rPr>
              <a:t>Grid power availability at basecamps vs requirement for off-grid solar/generator microgrids.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Existing Software Systems: </a:t>
            </a:r>
            <a:r>
              <a:rPr>
                <a:solidFill>
                  <a:srgbClr val="1E293B"/>
                </a:solidFill>
              </a:rPr>
              <a:t>Current GIS platform (ESRI ArcGIS / QGIS), C2 dispatch software, SAP/ERP integration.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Operational Concept: </a:t>
            </a:r>
            <a:r>
              <a:rPr>
                <a:solidFill>
                  <a:srgbClr val="1E293B"/>
                </a:solidFill>
              </a:rPr>
              <a:t>Will client operate central remote C2 (autonomous docks) or deploy field pilot teams?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Regulatory Compliance: </a:t>
            </a:r>
            <a:r>
              <a:rPr>
                <a:solidFill>
                  <a:srgbClr val="1E293B"/>
                </a:solidFill>
              </a:rPr>
              <a:t>National ministry reporting requirements (SiPongi+), RSPO/ISPO certification deadlines.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39535" y="1508760"/>
            <a:ext cx="512064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339535" y="1508760"/>
            <a:ext cx="512064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04127" y="1636776"/>
            <a:ext cx="479145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[SIZING RULES] </a:t>
            </a:r>
            <a:r>
              <a:rPr sz="1200" b="1">
                <a:solidFill>
                  <a:srgbClr val="0F2042"/>
                </a:solidFill>
                <a:latin typeface="Arial"/>
              </a:rPr>
              <a:t>Engineering Sizing Calculation Matrix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Drone Quantity Sizing: </a:t>
            </a:r>
            <a:r>
              <a:rPr>
                <a:solidFill>
                  <a:srgbClr val="1E293B"/>
                </a:solidFill>
              </a:rPr>
              <a:t>Rule: 1x Drone Dock per 20,000 - 30,000 ha in high-risk zones; 1x VTOL per 100,000 ha for mapping.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LoRa Sensor Density: </a:t>
            </a:r>
            <a:r>
              <a:rPr>
                <a:solidFill>
                  <a:srgbClr val="1E293B"/>
                </a:solidFill>
              </a:rPr>
              <a:t>Rule: 1 node per 30 ha in vulnerable peat canals; 1 gateway per 10km radius (covers ~30k ha).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Storage Sizing: </a:t>
            </a:r>
            <a:r>
              <a:rPr>
                <a:solidFill>
                  <a:srgbClr val="1E293B"/>
                </a:solidFill>
              </a:rPr>
              <a:t>Rule: Provision 120 GB usable storage per active dock per day; 48TB NAS for 1-year local buffer.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Satellite Bandwidth Sizing: </a:t>
            </a:r>
            <a:r>
              <a:rPr>
                <a:solidFill>
                  <a:srgbClr val="1E293B"/>
                </a:solidFill>
              </a:rPr>
              <a:t>Rule: Sized at 1x Starlink Business terminal (20-40 Mbps upload) per 2 active video streams.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Solar Power Sizing: </a:t>
            </a:r>
            <a:r>
              <a:rPr>
                <a:solidFill>
                  <a:srgbClr val="1E293B"/>
                </a:solidFill>
              </a:rPr>
              <a:t>Rule: 2.0 kW PV array + 10 kWh LiFePO4 battery bank per autonomous dock in rainforests.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GPU Compute Sizing: </a:t>
            </a:r>
            <a:r>
              <a:rPr>
                <a:solidFill>
                  <a:srgbClr val="1E293B"/>
                </a:solidFill>
              </a:rPr>
              <a:t>Rule: 1x NVIDIA RTX 4080 / A4000 GPU server per 4 docks for 2D photogrammetry.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Use this sizing framework during client discovery workshops to rapidly calculate BoM quantities and generate accurate commercial proposals.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PRESALES OPPORTUNITY LANDSCAPE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Drones are Only 20% of the Deal: 80% is Network, Compute, Storage &amp; System Integration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Deconstructing an enterprise wildfire mitigation tender into IT infrastructure revenue streams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[NETWORK] </a:t>
            </a:r>
            <a:r>
              <a:rPr sz="1200" b="1">
                <a:solidFill>
                  <a:srgbClr val="0F2042"/>
                </a:solidFill>
                <a:latin typeface="Arial"/>
              </a:rPr>
              <a:t>Network &amp; Telecom (30%)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LoRaWAN Infrastructure: </a:t>
            </a:r>
            <a:r>
              <a:rPr>
                <a:solidFill>
                  <a:srgbClr val="1E293B"/>
                </a:solidFill>
              </a:rPr>
              <a:t>Base stations (SX1302), solar gateways, outdoor mast towers, RF planning.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Private 4G/5G / LTE: </a:t>
            </a:r>
            <a:r>
              <a:rPr>
                <a:solidFill>
                  <a:srgbClr val="1E293B"/>
                </a:solidFill>
              </a:rPr>
              <a:t>Industrial cellular routers, dual-SIM failover, edge small cells.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LEO Satcom (Starlink): </a:t>
            </a:r>
            <a:r>
              <a:rPr>
                <a:solidFill>
                  <a:srgbClr val="1E293B"/>
                </a:solidFill>
              </a:rPr>
              <a:t>High-performance dish arrays for remote concession backhaul.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COFDM Tactical Mesh: </a:t>
            </a:r>
            <a:r>
              <a:rPr>
                <a:solidFill>
                  <a:srgbClr val="1E293B"/>
                </a:solidFill>
              </a:rPr>
              <a:t>Ad-hoc IP mesh for mobile command vehicle live video feeds.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[STORAGE] </a:t>
            </a:r>
            <a:r>
              <a:rPr sz="1200" b="1">
                <a:solidFill>
                  <a:srgbClr val="0F2042"/>
                </a:solidFill>
                <a:latin typeface="Arial"/>
              </a:rPr>
              <a:t>Storage &amp; Compute (25%)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Tactical Edge Storage: </a:t>
            </a:r>
            <a:r>
              <a:rPr>
                <a:solidFill>
                  <a:srgbClr val="1E293B"/>
                </a:solidFill>
              </a:rPr>
              <a:t>Rugged NVMe NAS/SAN in command vans (10-50TB local cache).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Central Object Storage: </a:t>
            </a:r>
            <a:r>
              <a:rPr>
                <a:solidFill>
                  <a:srgbClr val="1E293B"/>
                </a:solidFill>
              </a:rPr>
              <a:t>S3-compatible tiering for raw radiometric thermal &amp; 4K video archives.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AI Inferencing: </a:t>
            </a:r>
            <a:r>
              <a:rPr>
                <a:solidFill>
                  <a:srgbClr val="1E293B"/>
                </a:solidFill>
              </a:rPr>
              <a:t>GPU-accelerated servers (NVIDIA Jetson / RTX) at base camps.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Backup &amp; DR Compliance: </a:t>
            </a:r>
            <a:r>
              <a:rPr>
                <a:solidFill>
                  <a:srgbClr val="1E293B"/>
                </a:solidFill>
              </a:rPr>
              <a:t>Hot-warm-cold storage compliance for ESG &amp; government auditing.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[SOFTWARE] </a:t>
            </a:r>
            <a:r>
              <a:rPr sz="1200" b="1">
                <a:solidFill>
                  <a:srgbClr val="0F2042"/>
                </a:solidFill>
                <a:latin typeface="Arial"/>
              </a:rPr>
              <a:t>Software &amp; C2 Platform (25%)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Unified Command Center: </a:t>
            </a:r>
            <a:r>
              <a:rPr>
                <a:solidFill>
                  <a:srgbClr val="1E293B"/>
                </a:solidFill>
              </a:rPr>
              <a:t>GIS/ESRI integration, live WebRTC video walls, asset tracking.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AI Fire Vision Models: </a:t>
            </a:r>
            <a:r>
              <a:rPr>
                <a:solidFill>
                  <a:srgbClr val="1E293B"/>
                </a:solidFill>
              </a:rPr>
              <a:t>Custom trained smoke/flame CV algorithms on edge/cloud.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Drone Fleet Automation: </a:t>
            </a:r>
            <a:r>
              <a:rPr>
                <a:solidFill>
                  <a:srgbClr val="1E293B"/>
                </a:solidFill>
              </a:rPr>
              <a:t>Automated mission scheduling, battery health, DiaB orchestrator.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Integration Middleware: </a:t>
            </a:r>
            <a:r>
              <a:rPr>
                <a:solidFill>
                  <a:srgbClr val="1E293B"/>
                </a:solidFill>
              </a:rPr>
              <a:t>REST/MQTT APIs to national fire portals (KLHK SiPongi+, BMKG).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[HARDWARE] </a:t>
            </a:r>
            <a:r>
              <a:rPr sz="1200" b="1">
                <a:solidFill>
                  <a:srgbClr val="0F2042"/>
                </a:solidFill>
                <a:latin typeface="Arial"/>
              </a:rPr>
              <a:t>Drone &amp; Sensors (20%)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Autonomous Docks: </a:t>
            </a:r>
            <a:r>
              <a:rPr>
                <a:solidFill>
                  <a:srgbClr val="1E293B"/>
                </a:solidFill>
              </a:rPr>
              <a:t>DJI Dock 2 / Heisha weather-sealed charging stations.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Enterprise Airframes: </a:t>
            </a:r>
            <a:r>
              <a:rPr>
                <a:solidFill>
                  <a:srgbClr val="1E293B"/>
                </a:solidFill>
              </a:rPr>
              <a:t>DJI M350 RTK, M30T, WingtraOne GEN II VTOL.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Radiometric Payloads: </a:t>
            </a:r>
            <a:r>
              <a:rPr>
                <a:solidFill>
                  <a:srgbClr val="1E293B"/>
                </a:solidFill>
              </a:rPr>
              <a:t>Zenmuse H30T, FLIR Boson thermal cameras, LiDAR sensors.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Maintenance &amp; Spares: </a:t>
            </a:r>
            <a:r>
              <a:rPr>
                <a:solidFill>
                  <a:srgbClr val="1E293B"/>
                </a:solidFill>
              </a:rPr>
              <a:t>SLA contracts, battery replacement cycles, pilot training.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Presales teams should pitch complete end-to-end Enterprise IT Architecture rather than standalone drone hardware to maximize deal margin and contract size.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0284C7"/>
                </a:solidFill>
                <a:latin typeface="Arial"/>
              </a:defRPr>
            </a:pPr>
            <a:r>
              <a:t>PRESALES STRATEGY &amp; CONCLUSION</a:t>
            </a:r>
          </a:p>
          <a:p>
            <a:pPr>
              <a:spcAft>
                <a:spcPts val="200"/>
              </a:spcAft>
              <a:defRPr sz="1750" b="1">
                <a:solidFill>
                  <a:srgbClr val="FFFFFF"/>
                </a:solidFill>
                <a:latin typeface="Arial"/>
              </a:defRPr>
            </a:pPr>
            <a:r>
              <a:t>Winning the Enterprise Deal: 4 Core Value Pillars &amp; Presales Action Plan</a:t>
            </a:r>
          </a:p>
          <a:p>
            <a:pPr>
              <a:defRPr sz="1100">
                <a:solidFill>
                  <a:srgbClr val="94A3B8"/>
                </a:solidFill>
                <a:latin typeface="Calibri"/>
              </a:defRPr>
            </a:pPr>
            <a:r>
              <a:t>Key strategic takeaways for the internal presales team to position and close wildfire mitigation opportunities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[PILLAR 1] </a:t>
            </a:r>
            <a:r>
              <a:rPr sz="1200" b="1">
                <a:solidFill>
                  <a:srgbClr val="0F2042"/>
                </a:solidFill>
                <a:latin typeface="Arial"/>
              </a:rPr>
              <a:t>1. Autonomous Scale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Message: </a:t>
            </a:r>
            <a:r>
              <a:rPr>
                <a:solidFill>
                  <a:srgbClr val="1E293B"/>
                </a:solidFill>
              </a:rPr>
              <a:t>Eliminate human pilot constraints with 24/7 Drone-in-a-Box autonomous stations.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Value Pitch: </a:t>
            </a:r>
            <a:r>
              <a:rPr>
                <a:solidFill>
                  <a:srgbClr val="1E293B"/>
                </a:solidFill>
              </a:rPr>
              <a:t>Achieve 100% repeatable automated patrols with zero labor overhead in remote swamps.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Customer Benefit: </a:t>
            </a:r>
            <a:r>
              <a:rPr>
                <a:solidFill>
                  <a:srgbClr val="1E293B"/>
                </a:solidFill>
              </a:rPr>
              <a:t>Reduces response time from 3 hours to under 3 minutes.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[PILLAR 2] </a:t>
            </a:r>
            <a:r>
              <a:rPr sz="1200" b="1">
                <a:solidFill>
                  <a:srgbClr val="0F2042"/>
                </a:solidFill>
                <a:latin typeface="Arial"/>
              </a:rPr>
              <a:t>2. Zero Blindspots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Message: </a:t>
            </a:r>
            <a:r>
              <a:rPr>
                <a:solidFill>
                  <a:srgbClr val="1E293B"/>
                </a:solidFill>
              </a:rPr>
              <a:t>Unify Ground IoT LoRa, Airborne RF, and Starlink LEO Satellite into one topology.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Value Pitch: </a:t>
            </a:r>
            <a:r>
              <a:rPr>
                <a:solidFill>
                  <a:srgbClr val="1E293B"/>
                </a:solidFill>
              </a:rPr>
              <a:t>Deep peat moisture telemetry triggers aerial drones automatically before fires ignite.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Customer Benefit: </a:t>
            </a:r>
            <a:r>
              <a:rPr>
                <a:solidFill>
                  <a:srgbClr val="1E293B"/>
                </a:solidFill>
              </a:rPr>
              <a:t>Pre-fire containment when burn area is &lt;0.5 hectare.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[PILLAR 3] </a:t>
            </a:r>
            <a:r>
              <a:rPr sz="1200" b="1">
                <a:solidFill>
                  <a:srgbClr val="0F2042"/>
                </a:solidFill>
                <a:latin typeface="Arial"/>
              </a:rPr>
              <a:t>3. Complete IT Architecture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Message: </a:t>
            </a:r>
            <a:r>
              <a:rPr>
                <a:solidFill>
                  <a:srgbClr val="1E293B"/>
                </a:solidFill>
              </a:rPr>
              <a:t>Position the deal as an Enterprise IT &amp; Infrastructure upgrade, not just a drone purchase.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Value Pitch: </a:t>
            </a:r>
            <a:r>
              <a:rPr>
                <a:solidFill>
                  <a:srgbClr val="1E293B"/>
                </a:solidFill>
              </a:rPr>
              <a:t>Deliver edge compute, high-throughput storage, GIS C2, and cloud analytics as one solution.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Customer Benefit: </a:t>
            </a:r>
            <a:r>
              <a:rPr>
                <a:solidFill>
                  <a:srgbClr val="1E293B"/>
                </a:solidFill>
              </a:rPr>
              <a:t>Single vendor accountability and enterprise-grade SLA.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[PILLAR 4] </a:t>
            </a:r>
            <a:r>
              <a:rPr sz="1200" b="1">
                <a:solidFill>
                  <a:srgbClr val="0F2042"/>
                </a:solidFill>
                <a:latin typeface="Arial"/>
              </a:rPr>
              <a:t>4. Commercial ROI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Message: </a:t>
            </a:r>
            <a:r>
              <a:rPr>
                <a:solidFill>
                  <a:srgbClr val="1E293B"/>
                </a:solidFill>
              </a:rPr>
              <a:t>Clear financial payback in 14-18 months through labor reduction and prevented timber losses.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Value Pitch: </a:t>
            </a:r>
            <a:r>
              <a:rPr>
                <a:solidFill>
                  <a:srgbClr val="1E293B"/>
                </a:solidFill>
              </a:rPr>
              <a:t>Protect multimillion-dollar concessions and guarantee ESG/carbon credit certification.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Customer Benefit: </a:t>
            </a:r>
            <a:r>
              <a:rPr>
                <a:solidFill>
                  <a:srgbClr val="1E293B"/>
                </a:solidFill>
              </a:rPr>
              <a:t>Avoid catastrophic government fines and concession revocation.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FFF7ED"/>
          </a:solidFill>
          <a:ln w="12700">
            <a:solidFill>
              <a:srgbClr val="FED7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EA580C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EA580C"/>
                </a:solidFill>
                <a:latin typeface="Calibri"/>
              </a:rPr>
              <a:t>Action for Presales: Schedule client discovery workshops, lead with the 3-Tier IT Architecture, and demonstrate the Live C2 &amp; LoRa integration.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SYSTEM LIFECYCLE ARCHITECTURE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4-Phase Wildfire Mitigation Architecture Enabled by Connected IT Systems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How autonomous drones, IoT sensors, and cloud software operate across the disaster lifecycle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[PRE-FIRE] </a:t>
            </a:r>
            <a:r>
              <a:rPr sz="1200" b="1">
                <a:solidFill>
                  <a:srgbClr val="0F2042"/>
                </a:solidFill>
                <a:latin typeface="Arial"/>
              </a:rPr>
              <a:t>Phase 1: Prevention &amp; Index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LoRa Soil Moisture Nodes: </a:t>
            </a:r>
            <a:r>
              <a:rPr>
                <a:solidFill>
                  <a:srgbClr val="1E293B"/>
                </a:solidFill>
              </a:rPr>
              <a:t>Continuous monitoring of peat water table level (&lt;40cm threshold).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Multispectral Fuel Index: </a:t>
            </a:r>
            <a:r>
              <a:rPr>
                <a:solidFill>
                  <a:srgbClr val="1E293B"/>
                </a:solidFill>
              </a:rPr>
              <a:t>Weekly VTOL flights calculating NDVI &amp; NDRE vegetation dryness.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Predictive Risk Heatmaps: </a:t>
            </a:r>
            <a:r>
              <a:rPr>
                <a:solidFill>
                  <a:srgbClr val="1E293B"/>
                </a:solidFill>
              </a:rPr>
              <a:t>IT platform correlates weather data with fuel dryness.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Preventive Sluice Gates: </a:t>
            </a:r>
            <a:r>
              <a:rPr>
                <a:solidFill>
                  <a:srgbClr val="1E293B"/>
                </a:solidFill>
              </a:rPr>
              <a:t>Automated trigger to peatland canal gates before fires ignite.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[DETECTION] </a:t>
            </a:r>
            <a:r>
              <a:rPr sz="1200" b="1">
                <a:solidFill>
                  <a:srgbClr val="0F2042"/>
                </a:solidFill>
                <a:latin typeface="Arial"/>
              </a:rPr>
              <a:t>Phase 2: Early Detection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LoRa Gas Sensor Alert: </a:t>
            </a:r>
            <a:r>
              <a:rPr>
                <a:solidFill>
                  <a:srgbClr val="1E293B"/>
                </a:solidFill>
              </a:rPr>
              <a:t>Sudden spike in CO/CO2 triggers automated incident ticket in C2.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Autonomous Scramble: </a:t>
            </a:r>
            <a:r>
              <a:rPr>
                <a:solidFill>
                  <a:srgbClr val="1E293B"/>
                </a:solidFill>
              </a:rPr>
              <a:t>Drone Dock opens; drone launches in &lt;45 seconds to exact GPS.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AI Verification: </a:t>
            </a:r>
            <a:r>
              <a:rPr>
                <a:solidFill>
                  <a:srgbClr val="1E293B"/>
                </a:solidFill>
              </a:rPr>
              <a:t>Onboard Jetson Orin runs YOLO model to verify smoke vs fog.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Instant C2 Live Stream: </a:t>
            </a:r>
            <a:r>
              <a:rPr>
                <a:solidFill>
                  <a:srgbClr val="1E293B"/>
                </a:solidFill>
              </a:rPr>
              <a:t>Zero-latency H.265 video streamed via Starlink to central command.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[SUPPRESSION] </a:t>
            </a:r>
            <a:r>
              <a:rPr sz="1200" b="1">
                <a:solidFill>
                  <a:srgbClr val="0F2042"/>
                </a:solidFill>
                <a:latin typeface="Arial"/>
              </a:rPr>
              <a:t>Phase 3: Tactical Suppression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Thermal Hotspot Spotting: </a:t>
            </a:r>
            <a:r>
              <a:rPr>
                <a:solidFill>
                  <a:srgbClr val="1E293B"/>
                </a:solidFill>
              </a:rPr>
              <a:t>Radiometric thermal reveals underground peat fire perimeter.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Active Payload Delivery: </a:t>
            </a:r>
            <a:r>
              <a:rPr>
                <a:solidFill>
                  <a:srgbClr val="1E293B"/>
                </a:solidFill>
              </a:rPr>
              <a:t>Heavy-lift drones drop fire-extinguishing balls / retardant foam.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Ground Crew Coordination: </a:t>
            </a:r>
            <a:r>
              <a:rPr>
                <a:solidFill>
                  <a:srgbClr val="1E293B"/>
                </a:solidFill>
              </a:rPr>
              <a:t>Live video feed mirrored to tactical tablets of ground rangers.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Spread Vectoring: </a:t>
            </a:r>
            <a:r>
              <a:rPr>
                <a:solidFill>
                  <a:srgbClr val="1E293B"/>
                </a:solidFill>
              </a:rPr>
              <a:t>Drone anemometer updates live fire propagation model in GIS.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[POST-FIRE] </a:t>
            </a:r>
            <a:r>
              <a:rPr sz="1200" b="1">
                <a:solidFill>
                  <a:srgbClr val="0F2042"/>
                </a:solidFill>
                <a:latin typeface="Arial"/>
              </a:rPr>
              <a:t>Phase 4: Post-Fire &amp; ESG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Smolder Clearance: </a:t>
            </a:r>
            <a:r>
              <a:rPr>
                <a:solidFill>
                  <a:srgbClr val="1E293B"/>
                </a:solidFill>
              </a:rPr>
              <a:t>Thermal sweeps verify 100% extinction of deep peat embers.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Orthomosaic Burn Mapping: </a:t>
            </a:r>
            <a:r>
              <a:rPr>
                <a:solidFill>
                  <a:srgbClr val="1E293B"/>
                </a:solidFill>
              </a:rPr>
              <a:t>High-res 2D/3D mapping of burned area for insurance &amp; audit.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Biomass Loss Calculation: </a:t>
            </a:r>
            <a:r>
              <a:rPr>
                <a:solidFill>
                  <a:srgbClr val="1E293B"/>
                </a:solidFill>
              </a:rPr>
              <a:t>AI estimation of carbon credit loss and timber damage.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Automated Reporting: </a:t>
            </a:r>
            <a:r>
              <a:rPr>
                <a:solidFill>
                  <a:srgbClr val="1E293B"/>
                </a:solidFill>
              </a:rPr>
              <a:t>Data archived to Cloud Object Storage for government compliance.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The IT platform connects pre-fire telemetry with real-time tactical suppression, cutting response time from hours to under 3 minutes.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HARDWARE PORTFOLIO &amp; SELECTION MATRIX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Airframe Selection: Balancing Range, Payload, Deployment Speed, and Wind Resistance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Presales engineering guidelines for selecting the optimal airframe category per operational zone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08760"/>
          <a:ext cx="1072865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2011680"/>
                <a:gridCol w="1645920"/>
                <a:gridCol w="1645920"/>
                <a:gridCol w="1920240"/>
                <a:gridCol w="1401775"/>
              </a:tblGrid>
              <a:tr h="850392"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Airframe Type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Operational Role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Flight Time / Range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Payload Capacity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Key Advantages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5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Presales Trade-offs</a:t>
                      </a:r>
                    </a:p>
                  </a:txBody>
                  <a:tcPr>
                    <a:solidFill>
                      <a:srgbClr val="0F2042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Multi-Rotor (Enterprise)</a:t>
                      </a:r>
                      <a:br/>
                      <a:r>
                        <a:t>e.g., DJI M350 RTK, M30T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Rapid tactical response, hotspot hovering, suppression ball release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35 - 55 mins</a:t>
                      </a:r>
                      <a:br/>
                      <a:r>
                        <a:t>(8 - 15 km)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2.7 - 9.0 kg</a:t>
                      </a:r>
                      <a:br/>
                      <a:r>
                        <a:t>(Multi-gimbal)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Stationary hover, agile low-altitude maneuvers, IP55 rainproof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Limited area coverage per flight (&lt;300 hectares)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VTOL Fixed-Wing</a:t>
                      </a:r>
                      <a:br/>
                      <a:r>
                        <a:t>e.g., WingtraOne, Quantum Trinity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Vast concession patrol, multispectral fuel moisture mapping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60 - 120 mins</a:t>
                      </a:r>
                      <a:br/>
                      <a:r>
                        <a:t>(30 - 80 km)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0.8 - 2.5 kg</a:t>
                      </a:r>
                      <a:br/>
                      <a:r>
                        <a:t>(Mapping/thermal)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Massive coverage (1,000+ ha/flight), vertical takeoff, high cruise speed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Cannot hover over spot; higher initial CAPEX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Drone-in-a-Box (DiaB)</a:t>
                      </a:r>
                      <a:br/>
                      <a:r>
                        <a:t>e.g., DJI Dock 2 + Matrice 3D/3TD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Continuous 24/7 uncrewed perimeter patrol &amp; alarm verification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40 - 50 mins</a:t>
                      </a:r>
                      <a:br/>
                      <a:r>
                        <a:t>(7 - 10 km radius)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Integrated Thermal +</a:t>
                      </a:r>
                      <a:br/>
                      <a:r>
                        <a:t>Visual RGB + Laser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Zero on-site pilot requirement, automated fast charging, IP67 weather-sealed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Fixed installation base; requires reliable solar/AC power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50392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Heavy-Lift Suppression</a:t>
                      </a:r>
                      <a:br/>
                      <a:r>
                        <a:t>e.g., DJI FlyCart 30, EHang 216F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Active firefighting, delivery of retardant bombs, water hose relay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15 - 30 mins</a:t>
                      </a:r>
                      <a:br/>
                      <a:r>
                        <a:t>(5 - 15 km)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30 - 200 kg</a:t>
                      </a:r>
                      <a:br/>
                      <a:r>
                        <a:t>(Fire retardant)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Direct extinguishing on remote cliffs/swamps; high kinetic payload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1E293B"/>
                          </a:solidFill>
                          <a:latin typeface="Calibri"/>
                        </a:defRPr>
                      </a:pPr>
                      <a:r>
                        <a:t>High power consumption; heavy logistics &amp; battery footprint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Recommendation: Pitch a Hybrid Tiering strategy—VTOL for macro concession mapping, Drone-in-a-Box for automated patrol, and Multi-rotors for tactical intervention.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MARKET VENDOR LANDSCAPE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Leading Enterprise Drone Ecosystems for Forestry &amp; Wildfire Missions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Competitive analysis of top global manufacturers across tactical, mapping, and heavy-lift tiers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[DJI ENTERPRISE] </a:t>
            </a:r>
            <a:r>
              <a:rPr sz="1200" b="1">
                <a:solidFill>
                  <a:srgbClr val="0F2042"/>
                </a:solidFill>
                <a:latin typeface="Arial"/>
              </a:rPr>
              <a:t>DJI Enterprise (Market Leader)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Flagship Models: </a:t>
            </a:r>
            <a:r>
              <a:rPr>
                <a:solidFill>
                  <a:srgbClr val="1E293B"/>
                </a:solidFill>
              </a:rPr>
              <a:t>Matrice 350 RTK, Matrice 30T, Dock 2 (M3TD), FlyCart 30.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Strengths: </a:t>
            </a:r>
            <a:r>
              <a:rPr>
                <a:solidFill>
                  <a:srgbClr val="1E293B"/>
                </a:solidFill>
              </a:rPr>
              <a:t>Global market dominance (&gt;70%), software maturity (FlightHub 2), extensive payload ecosystem (Zenmuse H30T, L2 LiDAR).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Comms &amp; Control: </a:t>
            </a:r>
            <a:r>
              <a:rPr>
                <a:solidFill>
                  <a:srgbClr val="1E293B"/>
                </a:solidFill>
              </a:rPr>
              <a:t>O3 Enterprise transmission (20km), 4G cellular dongle backup.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Positioning: </a:t>
            </a:r>
            <a:r>
              <a:rPr>
                <a:solidFill>
                  <a:srgbClr val="1E293B"/>
                </a:solidFill>
              </a:rPr>
              <a:t>Best all-rounder, fastest lead time, robust local distributor support.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[VTOL LEADERS] </a:t>
            </a:r>
            <a:r>
              <a:rPr sz="1200" b="1">
                <a:solidFill>
                  <a:srgbClr val="0F2042"/>
                </a:solidFill>
                <a:latin typeface="Arial"/>
              </a:rPr>
              <a:t>Wingtra &amp; Quantum (VTOL)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Flagship Models: </a:t>
            </a:r>
            <a:r>
              <a:rPr>
                <a:solidFill>
                  <a:srgbClr val="1E293B"/>
                </a:solidFill>
              </a:rPr>
              <a:t>WingtraOne GEN II, Quantum-Systems Trinity Pro.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Strengths: </a:t>
            </a:r>
            <a:r>
              <a:rPr>
                <a:solidFill>
                  <a:srgbClr val="1E293B"/>
                </a:solidFill>
              </a:rPr>
              <a:t>High-efficiency vertical takeoff fixed-wing; up to 1,500 ha coverage per flight with 42MP Sony RGB or MicaSense.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Use Case: </a:t>
            </a:r>
            <a:r>
              <a:rPr>
                <a:solidFill>
                  <a:srgbClr val="1E293B"/>
                </a:solidFill>
              </a:rPr>
              <a:t>Preventive fuel moisture index (NDRE) and pre-disaster contour mapping.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Positioning: </a:t>
            </a:r>
            <a:r>
              <a:rPr>
                <a:solidFill>
                  <a:srgbClr val="1E293B"/>
                </a:solidFill>
              </a:rPr>
              <a:t>Ideal for large palm oil / pulp &amp; paper concessions (50k - 200k ha).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[CONFINED SPACES] </a:t>
            </a:r>
            <a:r>
              <a:rPr sz="1200" b="1">
                <a:solidFill>
                  <a:srgbClr val="0F2042"/>
                </a:solidFill>
                <a:latin typeface="Arial"/>
              </a:rPr>
              <a:t>Flyability (Confined Space)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Flagship Models: </a:t>
            </a:r>
            <a:r>
              <a:rPr>
                <a:solidFill>
                  <a:srgbClr val="1E293B"/>
                </a:solidFill>
              </a:rPr>
              <a:t>Flyability Elios 3 (RAD / Thermal LiDAR).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Strengths: </a:t>
            </a:r>
            <a:r>
              <a:rPr>
                <a:solidFill>
                  <a:srgbClr val="1E293B"/>
                </a:solidFill>
              </a:rPr>
              <a:t>Protective carbon-fiber roll-cage; fly inside dense forest canopies, drainage culverts, and heavy smoke without crashing.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Sensors: </a:t>
            </a:r>
            <a:r>
              <a:rPr>
                <a:solidFill>
                  <a:srgbClr val="1E293B"/>
                </a:solidFill>
              </a:rPr>
              <a:t>Radiometric thermal, Ouster LiDAR 3D SLAM positioning in GPS-denied environments.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Positioning: </a:t>
            </a:r>
            <a:r>
              <a:rPr>
                <a:solidFill>
                  <a:srgbClr val="1E293B"/>
                </a:solidFill>
              </a:rPr>
              <a:t>Specialized asset inspection &amp; underground peat cavern analysis.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[HEAVY SUPPRESSION] </a:t>
            </a:r>
            <a:r>
              <a:rPr sz="1200" b="1">
                <a:solidFill>
                  <a:srgbClr val="0F2042"/>
                </a:solidFill>
                <a:latin typeface="Arial"/>
              </a:rPr>
              <a:t>Heavy-Lift &amp; Suppression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Flagship Models: </a:t>
            </a:r>
            <a:r>
              <a:rPr>
                <a:solidFill>
                  <a:srgbClr val="1E293B"/>
                </a:solidFill>
              </a:rPr>
              <a:t>DJI FlyCart 30, Griff Aviation 135, EHang 216F (Autonomous Aerial Firefighter).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Key Strengths: </a:t>
            </a:r>
            <a:r>
              <a:rPr>
                <a:solidFill>
                  <a:srgbClr val="1E293B"/>
                </a:solidFill>
              </a:rPr>
              <a:t>Payload capacity 30kg - 150kg; can launch 6x pressurized ABC dry powder / foam retardant missiles.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Target Use: </a:t>
            </a:r>
            <a:r>
              <a:rPr>
                <a:solidFill>
                  <a:srgbClr val="1E293B"/>
                </a:solidFill>
              </a:rPr>
              <a:t>Instant suppression of flare-ups on mountain ridges inaccessible by trucks.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Positioning: </a:t>
            </a:r>
            <a:r>
              <a:rPr>
                <a:solidFill>
                  <a:srgbClr val="1E293B"/>
                </a:solidFill>
              </a:rPr>
              <a:t>High-ticket enterprise solutions for National Disaster Agencies (BNPB/KLHK).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DJI Enterprise provides the core baseline infrastructure, while specialized VTOL (Wingtra) and Heavy-Lift (FlyCart) fulfill niche concession requirements.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AUTONOMOUS DOCKING INFRASTRUCTURE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Drone-in-a-Box (DiaB): Achieving 24/7 Uncrewed Aerial Perimeter Defense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Engineering specifications for remote, solar-powered autonomous docking stations in deep forestry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[DOCK SPECS] </a:t>
            </a:r>
            <a:r>
              <a:rPr sz="1200" b="1">
                <a:solidFill>
                  <a:srgbClr val="0F2042"/>
                </a:solidFill>
                <a:latin typeface="Arial"/>
              </a:rPr>
              <a:t>1. Autonomous Dock Engineering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Weather Protection: </a:t>
            </a:r>
            <a:r>
              <a:rPr>
                <a:solidFill>
                  <a:srgbClr val="1E293B"/>
                </a:solidFill>
              </a:rPr>
              <a:t>IP55 / IP67 ingress rating; built-in climate control (AC/Heater) operating from -25°C to +50°C.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Rapid Fast-Charging: </a:t>
            </a:r>
            <a:r>
              <a:rPr>
                <a:solidFill>
                  <a:srgbClr val="1E293B"/>
                </a:solidFill>
              </a:rPr>
              <a:t>Automated landing centering bars; fast charges Matrice 3TD from 20% to 90% in only 32 minutes.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Integrated Weather Station: </a:t>
            </a:r>
            <a:r>
              <a:rPr>
                <a:solidFill>
                  <a:srgbClr val="1E293B"/>
                </a:solidFill>
              </a:rPr>
              <a:t>Onboard ultrasonic anemometer, rain gauge, temperature, and wind-speed sensors for launch go/no-go.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Weight &amp; Logistics: </a:t>
            </a:r>
            <a:r>
              <a:rPr>
                <a:solidFill>
                  <a:srgbClr val="1E293B"/>
                </a:solidFill>
              </a:rPr>
              <a:t>DJI Dock 2 weighs only 34 kg (75% lighter than Gen 1), deployable by two technicians.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[POWER MICROGRID] </a:t>
            </a:r>
            <a:r>
              <a:rPr sz="1200" b="1">
                <a:solidFill>
                  <a:srgbClr val="0F2042"/>
                </a:solidFill>
                <a:latin typeface="Arial"/>
              </a:rPr>
              <a:t>2. Remote Power Microgrid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Off-Grid Solar PV Array: </a:t>
            </a:r>
            <a:r>
              <a:rPr>
                <a:solidFill>
                  <a:srgbClr val="1E293B"/>
                </a:solidFill>
              </a:rPr>
              <a:t>Sized at 1.5 kW - 2.5 kW monocrystalline solar array to support continuous daily docking cycles.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LiFePO4 Battery Bank: </a:t>
            </a:r>
            <a:r>
              <a:rPr>
                <a:solidFill>
                  <a:srgbClr val="1E293B"/>
                </a:solidFill>
              </a:rPr>
              <a:t>48V 100Ah - 200Ah Lithium Iron Phosphate storage providing 72 hours of complete cloudy/rainy autonomy.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Smart Power Management: </a:t>
            </a:r>
            <a:r>
              <a:rPr>
                <a:solidFill>
                  <a:srgbClr val="1E293B"/>
                </a:solidFill>
              </a:rPr>
              <a:t>Remote SNMP monitoring of state-of-charge, dock HVAC consumption, and surge protection status.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Generator Backup Relay: </a:t>
            </a:r>
            <a:r>
              <a:rPr>
                <a:solidFill>
                  <a:srgbClr val="1E293B"/>
                </a:solidFill>
              </a:rPr>
              <a:t>Dry-contact auto-start trigger to micro-diesel generator during prolonged monsoon periods.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0F9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[CONNECTIVITY] </a:t>
            </a:r>
            <a:r>
              <a:rPr sz="1200" b="1">
                <a:solidFill>
                  <a:srgbClr val="0F2042"/>
                </a:solidFill>
                <a:latin typeface="Arial"/>
              </a:rPr>
              <a:t>3. Network &amp; Remote Operation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Multi-WAN Edge Gateway: </a:t>
            </a:r>
            <a:r>
              <a:rPr>
                <a:solidFill>
                  <a:srgbClr val="1E293B"/>
                </a:solidFill>
              </a:rPr>
              <a:t>Dual 4G/5G industrial cellular router with automated failover to Starlink LEO satellite terminal.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Edge Security Surveillance: </a:t>
            </a:r>
            <a:r>
              <a:rPr>
                <a:solidFill>
                  <a:srgbClr val="1E293B"/>
                </a:solidFill>
              </a:rPr>
              <a:t>360° security camera on dock mast with AI intruder detection around the station perimeter.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Cloud Fleet Orchestration: </a:t>
            </a:r>
            <a:r>
              <a:rPr>
                <a:solidFill>
                  <a:srgbClr val="1E293B"/>
                </a:solidFill>
              </a:rPr>
              <a:t>Integrated with DJI FlightHub 2 / DroneDeploy; auto-executes pre-programmed patrol waypoints.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Safety &amp; Failsafe: </a:t>
            </a:r>
            <a:r>
              <a:rPr>
                <a:solidFill>
                  <a:srgbClr val="1E293B"/>
                </a:solidFill>
              </a:rPr>
              <a:t>Automated Return-to-Home (RTH) upon sudden storm, wind gusts &gt;12 m/s, or comms loss.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DiaB eliminates human pilot logistics, enabling scheduled 30-minute patrol intervals and immediate response to remote sensor triggers.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TACTICAL SUPPRESSION PAYLOADS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Active Mitigation: From Passive Surveillance to Direct Aerial Firefighting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Payload engineering for extinguishing payloads, payload drop mechanisms, and thermal guidance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514600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[FIRE BALLS] </a:t>
            </a:r>
            <a:r>
              <a:rPr sz="1200" b="1">
                <a:solidFill>
                  <a:srgbClr val="0F2042"/>
                </a:solidFill>
                <a:latin typeface="Arial"/>
              </a:rPr>
              <a:t>Extinguishing Ball Launchers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Ammunition Type: </a:t>
            </a:r>
            <a:r>
              <a:rPr>
                <a:solidFill>
                  <a:srgbClr val="1E293B"/>
                </a:solidFill>
              </a:rPr>
              <a:t>Pressurized dry chemical ABC powder or potassium salt spheres (1.2 - 1.5 kg each).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Release Mechanism: </a:t>
            </a:r>
            <a:r>
              <a:rPr>
                <a:solidFill>
                  <a:srgbClr val="1E293B"/>
                </a:solidFill>
              </a:rPr>
              <a:t>Servo-controlled multi-barrel revolving dispenser (4 to 8 canisters).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Impact Activation: </a:t>
            </a:r>
            <a:r>
              <a:rPr>
                <a:solidFill>
                  <a:srgbClr val="1E293B"/>
                </a:solidFill>
              </a:rPr>
              <a:t>Explodes upon impact or thermal contact (70°C fuse), dispersing powder over 3-5m² radius.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Operational Mission: </a:t>
            </a:r>
            <a:r>
              <a:rPr>
                <a:solidFill>
                  <a:srgbClr val="1E293B"/>
                </a:solidFill>
              </a:rPr>
              <a:t>Knocks down initial flash-points before ground teams arrive.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429000" y="1508760"/>
            <a:ext cx="2514600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9359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[RETARDANT FOAM] </a:t>
            </a:r>
            <a:r>
              <a:rPr sz="1200" b="1">
                <a:solidFill>
                  <a:srgbClr val="0F2042"/>
                </a:solidFill>
                <a:latin typeface="Arial"/>
              </a:rPr>
              <a:t>Liquid / Foam Retardant Tanks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Tank Capacity: </a:t>
            </a:r>
            <a:r>
              <a:rPr>
                <a:solidFill>
                  <a:srgbClr val="1E293B"/>
                </a:solidFill>
              </a:rPr>
              <a:t>20L to 40L liquid tank mounted on heavy-lift airframe (FlyCart 30 / custom hexacopters).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Dispersion Nozzles: </a:t>
            </a:r>
            <a:r>
              <a:rPr>
                <a:solidFill>
                  <a:srgbClr val="1E293B"/>
                </a:solidFill>
              </a:rPr>
              <a:t>High-pressure atomizing spray bar creates dense fire-retardant barrier line.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Chemical Agent: </a:t>
            </a:r>
            <a:r>
              <a:rPr>
                <a:solidFill>
                  <a:srgbClr val="1E293B"/>
                </a:solidFill>
              </a:rPr>
              <a:t>Environmentally safe polyphosphate fire retardant that coats unburned fuel.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Use Case: </a:t>
            </a:r>
            <a:r>
              <a:rPr>
                <a:solidFill>
                  <a:srgbClr val="1E293B"/>
                </a:solidFill>
              </a:rPr>
              <a:t>Creating fire breaks along peat canal edges to halt spreading.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508760"/>
            <a:ext cx="251460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126480" y="1508760"/>
            <a:ext cx="2514600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636776"/>
            <a:ext cx="2185416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[PRECISION DROP] </a:t>
            </a:r>
            <a:r>
              <a:rPr sz="1200" b="1">
                <a:solidFill>
                  <a:srgbClr val="0F2042"/>
                </a:solidFill>
                <a:latin typeface="Arial"/>
              </a:rPr>
              <a:t>Laser-Guided Thermal Drop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Laser Rangefinder (LRF): </a:t>
            </a:r>
            <a:r>
              <a:rPr>
                <a:solidFill>
                  <a:srgbClr val="1E293B"/>
                </a:solidFill>
              </a:rPr>
              <a:t>Calculates exact 3D distance and target coordinate up to 3,000m away.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Ballistic Computing: </a:t>
            </a:r>
            <a:r>
              <a:rPr>
                <a:solidFill>
                  <a:srgbClr val="1E293B"/>
                </a:solidFill>
              </a:rPr>
              <a:t>Onboard flight computer calculates wind drift and altitude for precise payload drop.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Thermal Target Lock: </a:t>
            </a:r>
            <a:r>
              <a:rPr>
                <a:solidFill>
                  <a:srgbClr val="1E293B"/>
                </a:solidFill>
              </a:rPr>
              <a:t>Gimbal locks onto highest temperature thermal pixel (radiometric spot).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Accuracy Standard: </a:t>
            </a:r>
            <a:r>
              <a:rPr>
                <a:solidFill>
                  <a:srgbClr val="1E293B"/>
                </a:solidFill>
              </a:rPr>
              <a:t>Achieves &lt;1.5m circular error probable (CEP) from 30m altitude.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508760"/>
            <a:ext cx="2633472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633472" cy="73152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36776"/>
            <a:ext cx="2304288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[AUXILIARY] </a:t>
            </a:r>
            <a:r>
              <a:rPr sz="1200" b="1">
                <a:solidFill>
                  <a:srgbClr val="0F2042"/>
                </a:solidFill>
                <a:latin typeface="Arial"/>
              </a:rPr>
              <a:t>Tactical Ground Relay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Megaphone / Speaker: </a:t>
            </a:r>
            <a:r>
              <a:rPr>
                <a:solidFill>
                  <a:srgbClr val="1E293B"/>
                </a:solidFill>
              </a:rPr>
              <a:t>120dB broadcast speaker for evacuating illegal encroachers or coordinating rangers.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Night Searchlight: </a:t>
            </a:r>
            <a:r>
              <a:rPr>
                <a:solidFill>
                  <a:srgbClr val="1E293B"/>
                </a:solidFill>
              </a:rPr>
              <a:t>Synchronized gimbal searchlight (100W, 8,000 lumens) for night firefighting.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COFDM Repeater Pod: </a:t>
            </a:r>
            <a:r>
              <a:rPr>
                <a:solidFill>
                  <a:srgbClr val="1E293B"/>
                </a:solidFill>
              </a:rPr>
              <a:t>Airborne IP relay pod dropped on hill peaks to extend firefighter radio range.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Synergy: </a:t>
            </a:r>
            <a:r>
              <a:rPr>
                <a:solidFill>
                  <a:srgbClr val="1E293B"/>
                </a:solidFill>
              </a:rPr>
              <a:t>High upsell margin on mission-specific tactical accessories.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Active suppression payloads turn surveillance drones into first-strike firefighting assets, extinguishing fires when burn area is &lt;50m².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950" b="1">
                <a:solidFill>
                  <a:srgbClr val="EA580C"/>
                </a:solidFill>
                <a:latin typeface="Arial"/>
              </a:defRPr>
            </a:pPr>
            <a:r>
              <a:t>OPTICS &amp; SENSOR PAYLOAD ENGINEERING</a:t>
            </a:r>
          </a:p>
          <a:p>
            <a:pPr>
              <a:spcAft>
                <a:spcPts val="200"/>
              </a:spcAft>
              <a:defRPr sz="1750" b="1">
                <a:solidFill>
                  <a:srgbClr val="0F2042"/>
                </a:solidFill>
                <a:latin typeface="Arial"/>
              </a:defRPr>
            </a:pPr>
            <a:r>
              <a:t>Multi-Modal Sensor Fusion: Penetrating Smoke, Darkness, and Forest Canopy</a:t>
            </a:r>
          </a:p>
          <a:p>
            <a:pPr>
              <a:defRPr sz="1100">
                <a:solidFill>
                  <a:srgbClr val="64748B"/>
                </a:solidFill>
                <a:latin typeface="Calibri"/>
              </a:defRPr>
            </a:pPr>
            <a:r>
              <a:t>Technical deep dive into Radiometric Long-Wave Infrared (LWIR), LiDAR, and Multispectral sensors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328416" cy="73152"/>
          </a:xfrm>
          <a:prstGeom prst="round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[THERMAL LWIR] </a:t>
            </a:r>
            <a:r>
              <a:rPr sz="1200" b="1">
                <a:solidFill>
                  <a:srgbClr val="0F2042"/>
                </a:solidFill>
                <a:latin typeface="Arial"/>
              </a:rPr>
              <a:t>1. Radiometric LWIR Thermal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Sensor Core Specs: </a:t>
            </a:r>
            <a:r>
              <a:rPr>
                <a:solidFill>
                  <a:srgbClr val="1E293B"/>
                </a:solidFill>
              </a:rPr>
              <a:t>Uncooled VOx microbolometer (FLIR Boson / DJI Zenmuse H30T thermal core).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Resolution &amp; Pitch: </a:t>
            </a:r>
            <a:r>
              <a:rPr>
                <a:solidFill>
                  <a:srgbClr val="1E293B"/>
                </a:solidFill>
              </a:rPr>
              <a:t>640 x 512 or 1280 x 1024 resolution, 12µm pixel pitch, 30Hz frame rate.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Spectral Band: </a:t>
            </a:r>
            <a:r>
              <a:rPr>
                <a:solidFill>
                  <a:srgbClr val="1E293B"/>
                </a:solidFill>
              </a:rPr>
              <a:t>8 to 14 µm (LWIR) allows direct visualization through heavy smoke plumes.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Radiometric Accuracy: </a:t>
            </a:r>
            <a:r>
              <a:rPr>
                <a:solidFill>
                  <a:srgbClr val="1E293B"/>
                </a:solidFill>
              </a:rPr>
              <a:t>±2°C or ±2% measurement range (-20°C to 1600°C with high gain mode).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Spot Meter &amp; Alert: </a:t>
            </a:r>
            <a:r>
              <a:rPr>
                <a:solidFill>
                  <a:srgbClr val="1E293B"/>
                </a:solidFill>
              </a:rPr>
              <a:t>Automated trigger when any pixel cluster exceeds user threshold (e.g. &gt;55°C).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425696" y="1508760"/>
            <a:ext cx="3328416" cy="73152"/>
          </a:xfrm>
          <a:prstGeom prst="round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0288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[LIDAR 3D] </a:t>
            </a:r>
            <a:r>
              <a:rPr sz="1200" b="1">
                <a:solidFill>
                  <a:srgbClr val="0F2042"/>
                </a:solidFill>
                <a:latin typeface="Arial"/>
              </a:rPr>
              <a:t>2. Airborne LiDAR &amp; 3D Mapping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Sensor Specs: </a:t>
            </a:r>
            <a:r>
              <a:rPr>
                <a:solidFill>
                  <a:srgbClr val="1E293B"/>
                </a:solidFill>
              </a:rPr>
              <a:t>Livox / Hesai / Ouster LiDAR (DJI Zenmuse L2), 240,000 pts/sec, up to 5 returns.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Canopy Penetration: </a:t>
            </a:r>
            <a:r>
              <a:rPr>
                <a:solidFill>
                  <a:srgbClr val="1E293B"/>
                </a:solidFill>
              </a:rPr>
              <a:t>Multi-return laser pulses penetrate dense jungle foliage to map ground terrain.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Digital Terrain Model (DTM): </a:t>
            </a:r>
            <a:r>
              <a:rPr>
                <a:solidFill>
                  <a:srgbClr val="1E293B"/>
                </a:solidFill>
              </a:rPr>
              <a:t>Generates accurate peat topography and identifies canal drainage ridges.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Fire Spread Prediction: </a:t>
            </a:r>
            <a:r>
              <a:rPr>
                <a:solidFill>
                  <a:srgbClr val="1E293B"/>
                </a:solidFill>
              </a:rPr>
              <a:t>LiDAR fuel load mapping calculates vegetation density and dry biomass volume.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Accuracy: </a:t>
            </a:r>
            <a:r>
              <a:rPr>
                <a:solidFill>
                  <a:srgbClr val="1E293B"/>
                </a:solidFill>
              </a:rPr>
              <a:t>Vertical accuracy &lt;4cm, horizontal accuracy &lt;5cm without ground control points (GCP).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508760"/>
            <a:ext cx="3328416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119872" y="1508760"/>
            <a:ext cx="3328416" cy="73152"/>
          </a:xfrm>
          <a:prstGeom prst="roundRect">
            <a:avLst/>
          </a:prstGeom>
          <a:solidFill>
            <a:srgbClr val="0F2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84464" y="1636776"/>
            <a:ext cx="2999232" cy="3995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950" b="1">
                <a:solidFill>
                  <a:srgbClr val="0284C7"/>
                </a:solidFill>
                <a:latin typeface="Arial"/>
              </a:rPr>
              <a:t>[MULTISPECTRAL] </a:t>
            </a:r>
            <a:r>
              <a:rPr sz="1200" b="1">
                <a:solidFill>
                  <a:srgbClr val="0F2042"/>
                </a:solidFill>
                <a:latin typeface="Arial"/>
              </a:rPr>
              <a:t>3. Multispectral &amp; Visual Zoom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RGB Visual Zoom: </a:t>
            </a:r>
            <a:r>
              <a:rPr>
                <a:solidFill>
                  <a:srgbClr val="1E293B"/>
                </a:solidFill>
              </a:rPr>
              <a:t>1/1.3-inch CMOS, 48MP, 34x optical zoom (up to 400x digital zoom) with OIS.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Laser Range Finder: </a:t>
            </a:r>
            <a:r>
              <a:rPr>
                <a:solidFill>
                  <a:srgbClr val="1E293B"/>
                </a:solidFill>
              </a:rPr>
              <a:t>Measures target distance, GPS coordinate, and elevation up to 3 km.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Multispectral Bands: </a:t>
            </a:r>
            <a:r>
              <a:rPr>
                <a:solidFill>
                  <a:srgbClr val="1E293B"/>
                </a:solidFill>
              </a:rPr>
              <a:t>Green (560nm), Red (650nm), RedEdge (730nm), Near-Infrared NIR (860nm).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Vegetation Dryness (NDRE): </a:t>
            </a:r>
            <a:r>
              <a:rPr>
                <a:solidFill>
                  <a:srgbClr val="1E293B"/>
                </a:solidFill>
              </a:rPr>
              <a:t>Normalized Difference Red Edge identifies moisture loss in canopy days before browning.</a:t>
            </a:r>
          </a:p>
          <a:p>
            <a:pPr>
              <a:spcAft>
                <a:spcPts val="400"/>
              </a:spcAft>
              <a:defRPr sz="950">
                <a:solidFill>
                  <a:srgbClr val="1E293B"/>
                </a:solidFill>
                <a:latin typeface="Calibri"/>
              </a:defRPr>
            </a:pPr>
            <a:r>
              <a:rPr b="1">
                <a:solidFill>
                  <a:srgbClr val="0F2042"/>
                </a:solidFill>
              </a:rPr>
              <a:t>• Presales Value: </a:t>
            </a:r>
            <a:r>
              <a:rPr>
                <a:solidFill>
                  <a:srgbClr val="1E293B"/>
                </a:solidFill>
              </a:rPr>
              <a:t>Dual-use: wildfire prevention + precision agriculture / tree counting.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5989320"/>
            <a:ext cx="10728655" cy="548640"/>
          </a:xfrm>
          <a:prstGeom prst="roundRect">
            <a:avLst/>
          </a:prstGeom>
          <a:solidFill>
            <a:srgbClr val="0F172A"/>
          </a:solidFill>
          <a:ln w="127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0" bIns="0"/>
          <a:lstStyle/>
          <a:p>
            <a:pPr algn="ctr"/>
            <a:r>
              <a:rPr sz="1000" b="1">
                <a:solidFill>
                  <a:srgbClr val="0284C7"/>
                </a:solidFill>
                <a:latin typeface="Arial"/>
              </a:rPr>
              <a:t>KEY PRESALES TAKEAWAY: </a:t>
            </a:r>
            <a:r>
              <a:rPr sz="1050">
                <a:solidFill>
                  <a:srgbClr val="FFFFFF"/>
                </a:solidFill>
                <a:latin typeface="Calibri"/>
              </a:rPr>
              <a:t>Sensor fusion (Thermal + RGB Zoom + Laser Rangefinder) allows instantaneous target geo-location and temperature extraction through thick smoke.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